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23"/>
  </p:notesMasterIdLst>
  <p:handoutMasterIdLst>
    <p:handoutMasterId r:id="rId24"/>
  </p:handoutMasterIdLst>
  <p:sldIdLst>
    <p:sldId id="278" r:id="rId5"/>
    <p:sldId id="263" r:id="rId6"/>
    <p:sldId id="274" r:id="rId7"/>
    <p:sldId id="279" r:id="rId8"/>
    <p:sldId id="264" r:id="rId9"/>
    <p:sldId id="265" r:id="rId10"/>
    <p:sldId id="266" r:id="rId11"/>
    <p:sldId id="267" r:id="rId12"/>
    <p:sldId id="268" r:id="rId13"/>
    <p:sldId id="276" r:id="rId14"/>
    <p:sldId id="269" r:id="rId15"/>
    <p:sldId id="270" r:id="rId16"/>
    <p:sldId id="277" r:id="rId17"/>
    <p:sldId id="271" r:id="rId18"/>
    <p:sldId id="272" r:id="rId19"/>
    <p:sldId id="273" r:id="rId20"/>
    <p:sldId id="275" r:id="rId21"/>
    <p:sldId id="308"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C18706B5-FE74-2203-84F2-977C16F3F627}" name="Jeremiah Bukari" initials="JB" userId="S::jeremiah.bukari@un.org::02655876-9317-4133-8b33-8ea7cb045502" providerId="AD"/>
  <p188:author id="{47A807C1-D396-40A4-7499-EFFAAF56E34D}" name="Brian Connolly" initials="BC" userId="Brian Connolly"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C0"/>
    <a:srgbClr val="0055A5"/>
    <a:srgbClr val="0556A6"/>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0054" autoAdjust="0"/>
  </p:normalViewPr>
  <p:slideViewPr>
    <p:cSldViewPr snapToGrid="0">
      <p:cViewPr varScale="1">
        <p:scale>
          <a:sx n="69" d="100"/>
          <a:sy n="69" d="100"/>
        </p:scale>
        <p:origin x="1157" y="58"/>
      </p:cViewPr>
      <p:guideLst/>
    </p:cSldViewPr>
  </p:slideViewPr>
  <p:outlineViewPr>
    <p:cViewPr>
      <p:scale>
        <a:sx n="33" d="100"/>
        <a:sy n="33" d="100"/>
      </p:scale>
      <p:origin x="0" y="0"/>
    </p:cViewPr>
  </p:outlineViewPr>
  <p:notesTextViewPr>
    <p:cViewPr>
      <p:scale>
        <a:sx n="3" d="2"/>
        <a:sy n="3" d="2"/>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11/2/2025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11/2/2025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pic>
        <p:nvPicPr>
          <p:cNvPr id="3" name="Picture 2" descr="A black background with a black square&#10;&#10;Description automatically generated with medium confidence">
            <a:extLst>
              <a:ext uri="{FF2B5EF4-FFF2-40B4-BE49-F238E27FC236}">
                <a16:creationId xmlns:a16="http://schemas.microsoft.com/office/drawing/2014/main" id="{42B24D05-583F-4463-C9A5-1C6C5A6C556D}"/>
              </a:ext>
            </a:extLst>
          </p:cNvPr>
          <p:cNvPicPr>
            <a:picLocks noChangeAspect="1" noChangeArrowheads="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4" name="Footer Placeholder 4">
            <a:extLst>
              <a:ext uri="{FF2B5EF4-FFF2-40B4-BE49-F238E27FC236}">
                <a16:creationId xmlns:a16="http://schemas.microsoft.com/office/drawing/2014/main" id="{77061445-3329-398E-5B08-32CB50818A3C}"/>
              </a:ext>
            </a:extLst>
          </p:cNvPr>
          <p:cNvSpPr txBox="1">
            <a:spLocks/>
          </p:cNvSpPr>
          <p:nvPr userDrawn="1"/>
        </p:nvSpPr>
        <p:spPr>
          <a:xfrm>
            <a:off x="838201" y="6345382"/>
            <a:ext cx="10613064"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100" noProof="0" dirty="0">
                <a:solidFill>
                  <a:schemeClr val="bg1">
                    <a:lumMod val="75000"/>
                  </a:schemeClr>
                </a:solidFill>
              </a:rPr>
              <a:t>MFBPD de l’ONU 2025                                                                                                                                       	                     Diapositive </a:t>
            </a:r>
            <a:fld id="{60323EB4-2EFA-49D3-81CD-1A9035A87ED7}" type="slidenum">
              <a:rPr lang="fr-FR" sz="1100" noProof="0" smtClean="0">
                <a:solidFill>
                  <a:schemeClr val="bg1">
                    <a:lumMod val="75000"/>
                  </a:schemeClr>
                </a:solidFill>
              </a:rPr>
              <a:pPr algn="l"/>
              <a:t>‹#›</a:t>
            </a:fld>
            <a:endParaRPr lang="fr-FR" sz="1100" noProof="0" dirty="0">
              <a:solidFill>
                <a:schemeClr val="bg1">
                  <a:lumMod val="75000"/>
                </a:schemeClr>
              </a:solidFill>
            </a:endParaRPr>
          </a:p>
        </p:txBody>
      </p:sp>
      <p:sp>
        <p:nvSpPr>
          <p:cNvPr id="5" name="TextBox 4">
            <a:extLst>
              <a:ext uri="{FF2B5EF4-FFF2-40B4-BE49-F238E27FC236}">
                <a16:creationId xmlns:a16="http://schemas.microsoft.com/office/drawing/2014/main" id="{E176041D-EC2C-EBA2-CA55-3BA0D62B0513}"/>
              </a:ext>
            </a:extLst>
          </p:cNvPr>
          <p:cNvSpPr txBox="1"/>
          <p:nvPr userDrawn="1"/>
        </p:nvSpPr>
        <p:spPr>
          <a:xfrm>
            <a:off x="838200" y="270004"/>
            <a:ext cx="9980251" cy="261610"/>
          </a:xfrm>
          <a:prstGeom prst="rect">
            <a:avLst/>
          </a:prstGeom>
          <a:noFill/>
        </p:spPr>
        <p:txBody>
          <a:bodyPr wrap="square" rtlCol="0">
            <a:spAutoFit/>
          </a:bodyPr>
          <a:lstStyle/>
          <a:p>
            <a:pPr algn="r"/>
            <a:r>
              <a:rPr lang="fr-FR" sz="1100" b="1" noProof="0" dirty="0">
                <a:solidFill>
                  <a:schemeClr val="bg1">
                    <a:lumMod val="75000"/>
                  </a:schemeClr>
                </a:solidFill>
                <a:latin typeface="Verdana" panose="020B0604030504040204" pitchFamily="34" charset="0"/>
                <a:ea typeface="Verdana" panose="020B0604030504040204" pitchFamily="34" charset="0"/>
              </a:rPr>
              <a:t>1.7 Travailler à l’unisson au sein d’une mission de l’ONU</a:t>
            </a: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tags" Target="../tags/tag24.xml"/></Relationships>
</file>

<file path=ppt/slides/_rels/slide11.xml.rels><?xml version="1.0" encoding="UTF-8" standalone="yes"?>
<Relationships xmlns="http://schemas.openxmlformats.org/package/2006/relationships"><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 Id="rId6" Type="http://schemas.microsoft.com/office/2007/relationships/hdphoto" Target="../media/hdphoto4.wdp"/><Relationship Id="rId5" Type="http://schemas.openxmlformats.org/officeDocument/2006/relationships/image" Target="../media/image8.pn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 Id="rId6" Type="http://schemas.microsoft.com/office/2007/relationships/hdphoto" Target="../media/hdphoto5.wdp"/><Relationship Id="rId5" Type="http://schemas.openxmlformats.org/officeDocument/2006/relationships/image" Target="../media/image9.png"/><Relationship Id="rId4"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3.xml"/><Relationship Id="rId1" Type="http://schemas.openxmlformats.org/officeDocument/2006/relationships/tags" Target="../tags/tag32.xml"/></Relationships>
</file>

<file path=ppt/slides/_rels/slide14.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image" Target="../media/image10.png"/><Relationship Id="rId4"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microsoft.com/office/2007/relationships/hdphoto" Target="../media/hdphoto6.wdp"/><Relationship Id="rId5" Type="http://schemas.openxmlformats.org/officeDocument/2006/relationships/image" Target="../media/image11.png"/><Relationship Id="rId4"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microsoft.com/office/2007/relationships/hdphoto" Target="../media/hdphoto7.wdp"/><Relationship Id="rId5" Type="http://schemas.openxmlformats.org/officeDocument/2006/relationships/image" Target="../media/image12.png"/><Relationship Id="rId4"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4.xml"/><Relationship Id="rId1" Type="http://schemas.openxmlformats.org/officeDocument/2006/relationships/tags" Target="../tags/tag4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slideLayout" Target="../slideLayouts/slideLayout1.xml"/><Relationship Id="rId5" Type="http://schemas.openxmlformats.org/officeDocument/2006/relationships/tags" Target="../tags/tag9.xml"/><Relationship Id="rId4" Type="http://schemas.openxmlformats.org/officeDocument/2006/relationships/tags" Target="../tags/tag8.xml"/></Relationships>
</file>

<file path=ppt/slides/_rels/slide6.xml.rels><?xml version="1.0" encoding="UTF-8" standalone="yes"?>
<Relationships xmlns="http://schemas.openxmlformats.org/package/2006/relationships"><Relationship Id="rId8" Type="http://schemas.openxmlformats.org/officeDocument/2006/relationships/image" Target="../media/image3.jpeg"/><Relationship Id="rId3" Type="http://schemas.openxmlformats.org/officeDocument/2006/relationships/tags" Target="../tags/tag12.xml"/><Relationship Id="rId7" Type="http://schemas.openxmlformats.org/officeDocument/2006/relationships/image" Target="../media/image2.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slideLayout" Target="../slideLayouts/slideLayout1.xml"/><Relationship Id="rId5" Type="http://schemas.openxmlformats.org/officeDocument/2006/relationships/tags" Target="../tags/tag14.xml"/><Relationship Id="rId4" Type="http://schemas.openxmlformats.org/officeDocument/2006/relationships/tags" Target="../tags/tag13.xml"/><Relationship Id="rId9"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 Id="rId6" Type="http://schemas.microsoft.com/office/2007/relationships/hdphoto" Target="../media/hdphoto1.wdp"/><Relationship Id="rId5" Type="http://schemas.openxmlformats.org/officeDocument/2006/relationships/image" Target="../media/image5.png"/><Relationship Id="rId4"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microsoft.com/office/2007/relationships/hdphoto" Target="../media/hdphoto2.wdp"/><Relationship Id="rId5" Type="http://schemas.openxmlformats.org/officeDocument/2006/relationships/image" Target="../media/image6.png"/><Relationship Id="rId4"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 Id="rId6" Type="http://schemas.microsoft.com/office/2007/relationships/hdphoto" Target="../media/hdphoto3.wdp"/><Relationship Id="rId5" Type="http://schemas.openxmlformats.org/officeDocument/2006/relationships/image" Target="../media/image7.png"/><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C6FE1A-B2F4-A942-FC84-A329E672456F}"/>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1.7 Travailler à l’unisson au sein d’une mission de l’ONU</a:t>
            </a:r>
          </a:p>
        </p:txBody>
      </p:sp>
    </p:spTree>
    <p:extLst>
      <p:ext uri="{BB962C8B-B14F-4D97-AF65-F5344CB8AC3E}">
        <p14:creationId xmlns:p14="http://schemas.microsoft.com/office/powerpoint/2010/main" val="2358318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72664CD-D2EE-FB74-E2FE-A6F47A555D2C}"/>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Exemples : Collaboration militaire</a:t>
            </a:r>
          </a:p>
        </p:txBody>
      </p:sp>
      <p:sp>
        <p:nvSpPr>
          <p:cNvPr id="2" name="TextBox 1">
            <a:extLst>
              <a:ext uri="{FF2B5EF4-FFF2-40B4-BE49-F238E27FC236}">
                <a16:creationId xmlns:a16="http://schemas.microsoft.com/office/drawing/2014/main" id="{F19128C6-1EC8-1E91-0D1C-D4C719A23279}"/>
              </a:ext>
            </a:extLst>
          </p:cNvPr>
          <p:cNvSpPr txBox="1"/>
          <p:nvPr>
            <p:custDataLst>
              <p:tags r:id="rId2"/>
            </p:custDataLst>
          </p:nvPr>
        </p:nvSpPr>
        <p:spPr>
          <a:xfrm>
            <a:off x="1596000" y="1997839"/>
            <a:ext cx="9000000" cy="286232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MINUSCA : </a:t>
            </a:r>
            <a:r>
              <a:rPr lang="fr-FR" sz="2000" dirty="0">
                <a:latin typeface="Verdana"/>
                <a:ea typeface="Verdana"/>
              </a:rPr>
              <a:t>La Force opérationnelle interarmées pour Bangui comprend des unités militaires, policières et de police armée issues des forces de défense et de sécurité de la RCA ainsi que de la MINUSCA.</a:t>
            </a:r>
          </a:p>
          <a:p>
            <a:pPr>
              <a:spcBef>
                <a:spcPts val="600"/>
              </a:spcBef>
              <a:spcAft>
                <a:spcPts val="600"/>
              </a:spcAft>
            </a:pPr>
            <a:r>
              <a:rPr lang="fr-FR" sz="2000" b="1" dirty="0">
                <a:latin typeface="Verdana"/>
                <a:ea typeface="Verdana"/>
              </a:rPr>
              <a:t>MINUSTAH : </a:t>
            </a:r>
            <a:r>
              <a:rPr lang="fr-FR" sz="2000" dirty="0">
                <a:latin typeface="Verdana"/>
                <a:ea typeface="Verdana"/>
              </a:rPr>
              <a:t>Les forces militaires et policières de l’ONU ont collaboré avec la police nationale haïtienne pour rétablir l’ordre public.</a:t>
            </a:r>
          </a:p>
          <a:p>
            <a:pPr>
              <a:spcBef>
                <a:spcPts val="600"/>
              </a:spcBef>
              <a:spcAft>
                <a:spcPts val="600"/>
              </a:spcAft>
            </a:pPr>
            <a:r>
              <a:rPr lang="fr-FR" sz="2000" b="1" dirty="0">
                <a:latin typeface="Verdana"/>
                <a:ea typeface="Verdana"/>
              </a:rPr>
              <a:t>MONUSCO et MINUSS : </a:t>
            </a:r>
            <a:r>
              <a:rPr lang="fr-FR" sz="2000" dirty="0">
                <a:latin typeface="Verdana"/>
                <a:ea typeface="Verdana"/>
              </a:rPr>
              <a:t>Les équipes de protection conjointes (EPC) réunissent un large éventail d’expertises et encouragent les populations locales à partager les informations. </a:t>
            </a:r>
          </a:p>
        </p:txBody>
      </p:sp>
    </p:spTree>
    <p:extLst>
      <p:ext uri="{BB962C8B-B14F-4D97-AF65-F5344CB8AC3E}">
        <p14:creationId xmlns:p14="http://schemas.microsoft.com/office/powerpoint/2010/main" val="33271527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E0DCD1-0056-96F7-1B29-CE6FDC103D16}"/>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rôle de la composante police</a:t>
            </a:r>
          </a:p>
        </p:txBody>
      </p:sp>
      <p:sp>
        <p:nvSpPr>
          <p:cNvPr id="4" name="TextBox 3">
            <a:extLst>
              <a:ext uri="{FF2B5EF4-FFF2-40B4-BE49-F238E27FC236}">
                <a16:creationId xmlns:a16="http://schemas.microsoft.com/office/drawing/2014/main" id="{3A3D06E3-6F9D-CF5A-4C00-A6C65CEE6CB4}"/>
              </a:ext>
            </a:extLst>
          </p:cNvPr>
          <p:cNvSpPr txBox="1"/>
          <p:nvPr>
            <p:custDataLst>
              <p:tags r:id="rId2"/>
            </p:custDataLst>
          </p:nvPr>
        </p:nvSpPr>
        <p:spPr>
          <a:xfrm>
            <a:off x="1598645" y="1438354"/>
            <a:ext cx="9000000"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Deux fonctions principales :</a:t>
            </a:r>
          </a:p>
          <a:p>
            <a:pPr marL="285750" indent="-285750">
              <a:spcBef>
                <a:spcPts val="600"/>
              </a:spcBef>
              <a:spcAft>
                <a:spcPts val="600"/>
              </a:spcAft>
              <a:buFont typeface="Arial" panose="020B0604020202020204" pitchFamily="34" charset="0"/>
              <a:buChar char="•"/>
            </a:pPr>
            <a:r>
              <a:rPr lang="fr-FR" sz="2000" dirty="0">
                <a:latin typeface="Verdana"/>
                <a:ea typeface="Verdana"/>
              </a:rPr>
              <a:t>Soutien opérationnel et police exécutive par intérim et autres activités de maintien de l’ordre</a:t>
            </a:r>
          </a:p>
          <a:p>
            <a:pPr marL="285750" indent="-285750">
              <a:spcBef>
                <a:spcPts val="600"/>
              </a:spcBef>
              <a:spcAft>
                <a:spcPts val="600"/>
              </a:spcAft>
              <a:buFont typeface="Arial" panose="020B0604020202020204" pitchFamily="34" charset="0"/>
              <a:buChar char="•"/>
            </a:pPr>
            <a:r>
              <a:rPr lang="fr-FR" sz="2000" dirty="0">
                <a:latin typeface="Verdana"/>
                <a:ea typeface="Verdana"/>
              </a:rPr>
              <a:t>Soutien à la réforme, à la restructuration et à la reconstruction de la police de l’État hôte</a:t>
            </a:r>
          </a:p>
        </p:txBody>
      </p:sp>
      <p:pic>
        <p:nvPicPr>
          <p:cNvPr id="3" name="Picture 2" descr="Information for professional posts | United Nations Police">
            <a:extLst>
              <a:ext uri="{FF2B5EF4-FFF2-40B4-BE49-F238E27FC236}">
                <a16:creationId xmlns:a16="http://schemas.microsoft.com/office/drawing/2014/main" id="{5D4BA296-EC62-C027-5E3D-70A2062D5391}"/>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756000" y="3689680"/>
            <a:ext cx="4680000" cy="2710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6751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3A0400-8945-16A3-3EAC-D11F6952E59F}"/>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Catégories d’UNPOL</a:t>
            </a:r>
          </a:p>
        </p:txBody>
      </p:sp>
      <p:sp>
        <p:nvSpPr>
          <p:cNvPr id="9" name="TextBox 8">
            <a:extLst>
              <a:ext uri="{FF2B5EF4-FFF2-40B4-BE49-F238E27FC236}">
                <a16:creationId xmlns:a16="http://schemas.microsoft.com/office/drawing/2014/main" id="{278B10A6-D40D-DF90-561E-DBF9FEC55087}"/>
              </a:ext>
            </a:extLst>
          </p:cNvPr>
          <p:cNvSpPr txBox="1"/>
          <p:nvPr>
            <p:custDataLst>
              <p:tags r:id="rId2"/>
            </p:custDataLst>
          </p:nvPr>
        </p:nvSpPr>
        <p:spPr>
          <a:xfrm>
            <a:off x="1598645" y="1438354"/>
            <a:ext cx="9000000" cy="178510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Trois catégories principales</a:t>
            </a:r>
          </a:p>
          <a:p>
            <a:pPr marL="285750" indent="-285750">
              <a:spcBef>
                <a:spcPts val="600"/>
              </a:spcBef>
              <a:spcAft>
                <a:spcPts val="600"/>
              </a:spcAft>
              <a:buFont typeface="Arial" panose="020B0604020202020204" pitchFamily="34" charset="0"/>
              <a:buChar char="•"/>
            </a:pPr>
            <a:r>
              <a:rPr lang="fr-FR" sz="2000" dirty="0">
                <a:latin typeface="Verdana"/>
                <a:ea typeface="Verdana"/>
              </a:rPr>
              <a:t>Policiers hors unités constituées (PHUC)</a:t>
            </a:r>
          </a:p>
          <a:p>
            <a:pPr marL="285750" indent="-285750">
              <a:spcBef>
                <a:spcPts val="600"/>
              </a:spcBef>
              <a:spcAft>
                <a:spcPts val="600"/>
              </a:spcAft>
              <a:buFont typeface="Arial" panose="020B0604020202020204" pitchFamily="34" charset="0"/>
              <a:buChar char="•"/>
            </a:pPr>
            <a:r>
              <a:rPr lang="fr-FR" sz="2000" dirty="0">
                <a:latin typeface="Verdana"/>
                <a:ea typeface="Verdana"/>
              </a:rPr>
              <a:t>Unités de police constituées (UPC)</a:t>
            </a:r>
          </a:p>
          <a:p>
            <a:pPr marL="285750" indent="-285750">
              <a:spcBef>
                <a:spcPts val="600"/>
              </a:spcBef>
              <a:spcAft>
                <a:spcPts val="600"/>
              </a:spcAft>
              <a:buFont typeface="Arial" panose="020B0604020202020204" pitchFamily="34" charset="0"/>
              <a:buChar char="•"/>
            </a:pPr>
            <a:r>
              <a:rPr lang="fr-FR" sz="2000" dirty="0">
                <a:latin typeface="Verdana"/>
                <a:ea typeface="Verdana"/>
              </a:rPr>
              <a:t>Équipes de police spécialisées</a:t>
            </a:r>
          </a:p>
        </p:txBody>
      </p:sp>
      <p:pic>
        <p:nvPicPr>
          <p:cNvPr id="4098" name="Picture 2" descr="Nominating individual police officers | United Nations Police">
            <a:extLst>
              <a:ext uri="{FF2B5EF4-FFF2-40B4-BE49-F238E27FC236}">
                <a16:creationId xmlns:a16="http://schemas.microsoft.com/office/drawing/2014/main" id="{35C8F9C8-A46D-6C83-2E5C-A2B09E039A25}"/>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6096000" y="3231666"/>
            <a:ext cx="5007927" cy="2900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52501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3A0400-8945-16A3-3EAC-D11F6952E59F}"/>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Exemples : Collaboration policière</a:t>
            </a:r>
          </a:p>
        </p:txBody>
      </p:sp>
      <p:sp>
        <p:nvSpPr>
          <p:cNvPr id="2" name="TextBox 1">
            <a:extLst>
              <a:ext uri="{FF2B5EF4-FFF2-40B4-BE49-F238E27FC236}">
                <a16:creationId xmlns:a16="http://schemas.microsoft.com/office/drawing/2014/main" id="{60E097CA-28F8-21C3-ADC9-44F278FE05C7}"/>
              </a:ext>
            </a:extLst>
          </p:cNvPr>
          <p:cNvSpPr txBox="1"/>
          <p:nvPr>
            <p:custDataLst>
              <p:tags r:id="rId2"/>
            </p:custDataLst>
          </p:nvPr>
        </p:nvSpPr>
        <p:spPr>
          <a:xfrm>
            <a:off x="1245109" y="1244690"/>
            <a:ext cx="9701782" cy="470898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MINUSS : </a:t>
            </a:r>
            <a:r>
              <a:rPr lang="fr-FR" sz="2000" dirty="0">
                <a:latin typeface="Verdana"/>
                <a:ea typeface="Verdana"/>
              </a:rPr>
              <a:t>Les UPC ont aidé les PHUC non armés à mener des activités de police de proximité.</a:t>
            </a:r>
          </a:p>
          <a:p>
            <a:pPr>
              <a:spcBef>
                <a:spcPts val="600"/>
              </a:spcBef>
              <a:spcAft>
                <a:spcPts val="600"/>
              </a:spcAft>
            </a:pPr>
            <a:r>
              <a:rPr lang="fr-FR" sz="2000" b="1" dirty="0">
                <a:latin typeface="Verdana"/>
                <a:ea typeface="Verdana"/>
              </a:rPr>
              <a:t>UNISFA :</a:t>
            </a:r>
            <a:r>
              <a:rPr lang="fr-FR" sz="2000" dirty="0">
                <a:latin typeface="Verdana"/>
                <a:ea typeface="Verdana"/>
              </a:rPr>
              <a:t> Les composantes policière et militaire de la mission ont aidé les comités de protection communautaire à maintenir l’ordre public. </a:t>
            </a:r>
          </a:p>
          <a:p>
            <a:pPr>
              <a:spcBef>
                <a:spcPts val="600"/>
              </a:spcBef>
              <a:spcAft>
                <a:spcPts val="600"/>
              </a:spcAft>
            </a:pPr>
            <a:r>
              <a:rPr lang="fr-FR" sz="2000" b="1" dirty="0">
                <a:latin typeface="Verdana"/>
                <a:ea typeface="Verdana"/>
              </a:rPr>
              <a:t>MONUSCO : </a:t>
            </a:r>
            <a:r>
              <a:rPr lang="fr-FR" sz="2000" dirty="0">
                <a:latin typeface="Verdana"/>
                <a:ea typeface="Verdana"/>
              </a:rPr>
              <a:t>La section d’appui à la justice a travaillé avec les composantes policière et militaire de la mission et l’OIM sur une base de données judiciaire. Les composantes policière et militaire ont mené des patrouilles de nuit conjointes pour prévenir les EAS.</a:t>
            </a:r>
          </a:p>
          <a:p>
            <a:pPr>
              <a:spcBef>
                <a:spcPts val="600"/>
              </a:spcBef>
              <a:spcAft>
                <a:spcPts val="600"/>
              </a:spcAft>
            </a:pPr>
            <a:r>
              <a:rPr lang="fr-FR" sz="2000" b="1" dirty="0">
                <a:latin typeface="Verdana"/>
                <a:ea typeface="Verdana"/>
              </a:rPr>
              <a:t>MINUSMA : </a:t>
            </a:r>
            <a:r>
              <a:rPr lang="fr-FR" sz="2000" dirty="0">
                <a:latin typeface="Verdana"/>
                <a:ea typeface="Verdana"/>
              </a:rPr>
              <a:t>Des experts de la police locale ont dispensé une formation de sensibilisation sur la gestion des scènes de crime et des preuves au personnel de la mission.</a:t>
            </a:r>
          </a:p>
          <a:p>
            <a:pPr>
              <a:spcBef>
                <a:spcPts val="600"/>
              </a:spcBef>
              <a:spcAft>
                <a:spcPts val="600"/>
              </a:spcAft>
            </a:pPr>
            <a:r>
              <a:rPr lang="fr-FR" sz="2000" b="1" dirty="0">
                <a:latin typeface="Verdana"/>
                <a:ea typeface="Verdana"/>
              </a:rPr>
              <a:t>MINUT : </a:t>
            </a:r>
            <a:r>
              <a:rPr lang="fr-FR" sz="2000" dirty="0">
                <a:latin typeface="Verdana"/>
                <a:ea typeface="Verdana"/>
              </a:rPr>
              <a:t>La composante policière de la mission a aidé la police locale à créer des unités d’aide aux personnes vulnérables adaptées aux victimes.</a:t>
            </a:r>
          </a:p>
        </p:txBody>
      </p:sp>
    </p:spTree>
    <p:extLst>
      <p:ext uri="{BB962C8B-B14F-4D97-AF65-F5344CB8AC3E}">
        <p14:creationId xmlns:p14="http://schemas.microsoft.com/office/powerpoint/2010/main" val="28979165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4637BD2-5F25-9BC5-B4E9-F9FD817571C3}"/>
              </a:ext>
            </a:extLst>
          </p:cNvPr>
          <p:cNvSpPr txBox="1"/>
          <p:nvPr>
            <p:custDataLst>
              <p:tags r:id="rId1"/>
            </p:custDataLst>
          </p:nvPr>
        </p:nvSpPr>
        <p:spPr>
          <a:xfrm>
            <a:off x="1236566" y="725909"/>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Diversité des cultures policières</a:t>
            </a:r>
          </a:p>
        </p:txBody>
      </p:sp>
      <p:sp>
        <p:nvSpPr>
          <p:cNvPr id="4" name="TextBox 3">
            <a:extLst>
              <a:ext uri="{FF2B5EF4-FFF2-40B4-BE49-F238E27FC236}">
                <a16:creationId xmlns:a16="http://schemas.microsoft.com/office/drawing/2014/main" id="{A9839037-4169-9886-2334-A66339401A7B}"/>
              </a:ext>
            </a:extLst>
          </p:cNvPr>
          <p:cNvSpPr txBox="1"/>
          <p:nvPr>
            <p:custDataLst>
              <p:tags r:id="rId2"/>
            </p:custDataLst>
          </p:nvPr>
        </p:nvSpPr>
        <p:spPr>
          <a:xfrm>
            <a:off x="1236566" y="1452583"/>
            <a:ext cx="9718867"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Les PFA peuvent avoir des systèmes juridiques, des structures et des approches différentes en matière de maintien de l’ordre.</a:t>
            </a:r>
          </a:p>
          <a:p>
            <a:pPr marL="285750" indent="-285750">
              <a:spcBef>
                <a:spcPts val="600"/>
              </a:spcBef>
              <a:spcAft>
                <a:spcPts val="600"/>
              </a:spcAft>
              <a:buFont typeface="Arial" panose="020B0604020202020204" pitchFamily="34" charset="0"/>
              <a:buChar char="•"/>
            </a:pPr>
            <a:r>
              <a:rPr lang="fr-FR" sz="2000" dirty="0">
                <a:latin typeface="Verdana"/>
                <a:ea typeface="Verdana"/>
              </a:rPr>
              <a:t>Cela peut entraîner une mauvaise compréhension des systèmes juridiques locaux du pays hôte.</a:t>
            </a:r>
          </a:p>
          <a:p>
            <a:pPr marL="285750" indent="-285750">
              <a:spcBef>
                <a:spcPts val="600"/>
              </a:spcBef>
              <a:spcAft>
                <a:spcPts val="600"/>
              </a:spcAft>
              <a:buFont typeface="Arial" panose="020B0604020202020204" pitchFamily="34" charset="0"/>
              <a:buChar char="•"/>
            </a:pPr>
            <a:r>
              <a:rPr lang="fr-FR" sz="2000" dirty="0">
                <a:latin typeface="Verdana"/>
                <a:ea typeface="Verdana"/>
              </a:rPr>
              <a:t>UNPOL doit rapidement acquérir une compréhension de base des lois locales.</a:t>
            </a:r>
          </a:p>
        </p:txBody>
      </p:sp>
      <p:pic>
        <p:nvPicPr>
          <p:cNvPr id="5" name="Picture 4">
            <a:extLst>
              <a:ext uri="{FF2B5EF4-FFF2-40B4-BE49-F238E27FC236}">
                <a16:creationId xmlns:a16="http://schemas.microsoft.com/office/drawing/2014/main" id="{9A090822-D6A3-3D5F-F643-2A54DA7F266C}"/>
              </a:ext>
            </a:extLst>
          </p:cNvPr>
          <p:cNvPicPr>
            <a:picLocks noChangeAspect="1"/>
          </p:cNvPicPr>
          <p:nvPr>
            <p:custDataLst>
              <p:tags r:id="rId3"/>
            </p:custDataLst>
          </p:nvPr>
        </p:nvPicPr>
        <p:blipFill>
          <a:blip r:embed="rId5"/>
          <a:stretch>
            <a:fillRect/>
          </a:stretch>
        </p:blipFill>
        <p:spPr>
          <a:xfrm>
            <a:off x="3492419" y="3429000"/>
            <a:ext cx="5207162" cy="2918664"/>
          </a:xfrm>
          <a:prstGeom prst="rect">
            <a:avLst/>
          </a:prstGeom>
        </p:spPr>
      </p:pic>
    </p:spTree>
    <p:extLst>
      <p:ext uri="{BB962C8B-B14F-4D97-AF65-F5344CB8AC3E}">
        <p14:creationId xmlns:p14="http://schemas.microsoft.com/office/powerpoint/2010/main" val="328008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2ADD10F-6372-EB91-B7E7-A3C40FC579C8}"/>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rôle de la composante civile</a:t>
            </a:r>
          </a:p>
        </p:txBody>
      </p:sp>
      <p:sp>
        <p:nvSpPr>
          <p:cNvPr id="4" name="TextBox 3">
            <a:extLst>
              <a:ext uri="{FF2B5EF4-FFF2-40B4-BE49-F238E27FC236}">
                <a16:creationId xmlns:a16="http://schemas.microsoft.com/office/drawing/2014/main" id="{4DEE92B9-CA7F-BCB1-60E5-9EE816FE3352}"/>
              </a:ext>
            </a:extLst>
          </p:cNvPr>
          <p:cNvSpPr txBox="1"/>
          <p:nvPr>
            <p:custDataLst>
              <p:tags r:id="rId2"/>
            </p:custDataLst>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Fonction principale :</a:t>
            </a:r>
          </a:p>
          <a:p>
            <a:pPr marL="285750" indent="-285750">
              <a:spcBef>
                <a:spcPts val="600"/>
              </a:spcBef>
              <a:spcAft>
                <a:spcPts val="600"/>
              </a:spcAft>
              <a:buFont typeface="Arial" panose="020B0604020202020204" pitchFamily="34" charset="0"/>
              <a:buChar char="•"/>
            </a:pPr>
            <a:r>
              <a:rPr lang="fr-FR" sz="2000" dirty="0">
                <a:latin typeface="Verdana"/>
                <a:ea typeface="Verdana"/>
              </a:rPr>
              <a:t>Soutient la mise en œuvre de la stratégie politique de la direction</a:t>
            </a:r>
          </a:p>
          <a:p>
            <a:pPr marL="285750" indent="-285750">
              <a:spcBef>
                <a:spcPts val="600"/>
              </a:spcBef>
              <a:spcAft>
                <a:spcPts val="600"/>
              </a:spcAft>
              <a:buFont typeface="Arial" panose="020B0604020202020204" pitchFamily="34" charset="0"/>
              <a:buChar char="•"/>
            </a:pPr>
            <a:r>
              <a:rPr lang="fr-FR" sz="2000" dirty="0">
                <a:latin typeface="Verdana"/>
                <a:ea typeface="Verdana"/>
              </a:rPr>
              <a:t>Apporte une expertise technique pour le travail opérationnel et d’appui</a:t>
            </a:r>
          </a:p>
        </p:txBody>
      </p:sp>
      <p:pic>
        <p:nvPicPr>
          <p:cNvPr id="3" name="Picture 2" descr="Civilians | United Nations Peacekeeping">
            <a:extLst>
              <a:ext uri="{FF2B5EF4-FFF2-40B4-BE49-F238E27FC236}">
                <a16:creationId xmlns:a16="http://schemas.microsoft.com/office/drawing/2014/main" id="{9B056E0B-685B-5001-5B70-DE11F8008DD5}"/>
              </a:ext>
            </a:extLst>
          </p:cNvPr>
          <p:cNvPicPr>
            <a:picLocks noChangeAspect="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846000" y="3305083"/>
            <a:ext cx="4500000" cy="2606717"/>
          </a:xfrm>
          <a:prstGeom prst="rect">
            <a:avLst/>
          </a:prstGeom>
          <a:noFill/>
          <a:ln>
            <a:noFill/>
          </a:ln>
        </p:spPr>
      </p:pic>
    </p:spTree>
    <p:extLst>
      <p:ext uri="{BB962C8B-B14F-4D97-AF65-F5344CB8AC3E}">
        <p14:creationId xmlns:p14="http://schemas.microsoft.com/office/powerpoint/2010/main" val="32029944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849DE03-F6AE-4F82-6525-A1A11C8B1DAF}"/>
              </a:ext>
            </a:extLst>
          </p:cNvPr>
          <p:cNvSpPr txBox="1"/>
          <p:nvPr>
            <p:custDataLst>
              <p:tags r:id="rId1"/>
            </p:custDataLst>
          </p:nvPr>
        </p:nvSpPr>
        <p:spPr>
          <a:xfrm>
            <a:off x="1245108" y="714701"/>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Composantes civiles  </a:t>
            </a:r>
          </a:p>
        </p:txBody>
      </p:sp>
      <p:sp>
        <p:nvSpPr>
          <p:cNvPr id="9" name="TextBox 8">
            <a:extLst>
              <a:ext uri="{FF2B5EF4-FFF2-40B4-BE49-F238E27FC236}">
                <a16:creationId xmlns:a16="http://schemas.microsoft.com/office/drawing/2014/main" id="{1637F889-93BF-258F-13F5-1D5A818C5B19}"/>
              </a:ext>
            </a:extLst>
          </p:cNvPr>
          <p:cNvSpPr txBox="1"/>
          <p:nvPr>
            <p:custDataLst>
              <p:tags r:id="rId2"/>
            </p:custDataLst>
          </p:nvPr>
        </p:nvSpPr>
        <p:spPr>
          <a:xfrm>
            <a:off x="1453125" y="1467335"/>
            <a:ext cx="928575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panose="020B0604030504040204" pitchFamily="34" charset="0"/>
                <a:ea typeface="Verdana" panose="020B0604030504040204" pitchFamily="34" charset="0"/>
              </a:rPr>
              <a:t>Deux catégories distinctes :</a:t>
            </a:r>
          </a:p>
          <a:p>
            <a:pPr marL="342900" indent="-342900">
              <a:spcBef>
                <a:spcPts val="600"/>
              </a:spcBef>
              <a:spcAft>
                <a:spcPts val="600"/>
              </a:spcAft>
              <a:buFont typeface="Arial" panose="020B0604020202020204" pitchFamily="34" charset="0"/>
              <a:buChar char="•"/>
            </a:pPr>
            <a:r>
              <a:rPr lang="fr-FR" sz="2000" dirty="0">
                <a:latin typeface="Verdana" panose="020B0604030504040204" pitchFamily="34" charset="0"/>
                <a:ea typeface="Verdana" panose="020B0604030504040204" pitchFamily="34" charset="0"/>
              </a:rPr>
              <a:t>Composantes civiles opérationnelles (relevant du CDM)</a:t>
            </a:r>
          </a:p>
          <a:p>
            <a:pPr marL="342900" indent="-342900">
              <a:spcBef>
                <a:spcPts val="600"/>
              </a:spcBef>
              <a:spcAft>
                <a:spcPts val="600"/>
              </a:spcAft>
              <a:buFont typeface="Arial" panose="020B0604020202020204" pitchFamily="34" charset="0"/>
              <a:buChar char="•"/>
            </a:pPr>
            <a:r>
              <a:rPr lang="fr-FR" sz="2000" dirty="0">
                <a:latin typeface="Verdana"/>
                <a:ea typeface="Verdana"/>
              </a:rPr>
              <a:t>Composantes civiles d’appui (relevant du DAM/CAM)</a:t>
            </a:r>
          </a:p>
        </p:txBody>
      </p:sp>
      <p:pic>
        <p:nvPicPr>
          <p:cNvPr id="5122" name="Picture 2" descr="UN Peacekeeping and the Protection of Civilians in the COVID-19 Era | IPI  Global Observatory">
            <a:extLst>
              <a:ext uri="{FF2B5EF4-FFF2-40B4-BE49-F238E27FC236}">
                <a16:creationId xmlns:a16="http://schemas.microsoft.com/office/drawing/2014/main" id="{3EAED9F3-F819-5A08-D57E-7C07C1EF0655}"/>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15000"/>
                    </a14:imgEffect>
                  </a14:imgLayer>
                </a14:imgProps>
              </a:ext>
              <a:ext uri="{28A0092B-C50C-407E-A947-70E740481C1C}">
                <a14:useLocalDpi xmlns:a14="http://schemas.microsoft.com/office/drawing/2010/main" val="0"/>
              </a:ext>
            </a:extLst>
          </a:blip>
          <a:srcRect/>
          <a:stretch>
            <a:fillRect/>
          </a:stretch>
        </p:blipFill>
        <p:spPr bwMode="auto">
          <a:xfrm>
            <a:off x="3305999" y="3429000"/>
            <a:ext cx="5580000" cy="2583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120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849DE03-F6AE-4F82-6525-A1A11C8B1DAF}"/>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Exemples : Collaboration civile</a:t>
            </a:r>
          </a:p>
        </p:txBody>
      </p:sp>
      <p:sp>
        <p:nvSpPr>
          <p:cNvPr id="9" name="TextBox 8">
            <a:extLst>
              <a:ext uri="{FF2B5EF4-FFF2-40B4-BE49-F238E27FC236}">
                <a16:creationId xmlns:a16="http://schemas.microsoft.com/office/drawing/2014/main" id="{1637F889-93BF-258F-13F5-1D5A818C5B19}"/>
              </a:ext>
            </a:extLst>
          </p:cNvPr>
          <p:cNvSpPr txBox="1"/>
          <p:nvPr>
            <p:custDataLst>
              <p:tags r:id="rId2"/>
            </p:custDataLst>
          </p:nvPr>
        </p:nvSpPr>
        <p:spPr>
          <a:xfrm>
            <a:off x="1598645" y="1438354"/>
            <a:ext cx="9000000" cy="455509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MINUSCA</a:t>
            </a:r>
          </a:p>
          <a:p>
            <a:pPr marL="342900" indent="-342900">
              <a:spcBef>
                <a:spcPts val="600"/>
              </a:spcBef>
              <a:spcAft>
                <a:spcPts val="600"/>
              </a:spcAft>
              <a:buFont typeface="Arial" panose="020B0604020202020204" pitchFamily="34" charset="0"/>
              <a:buChar char="•"/>
            </a:pPr>
            <a:r>
              <a:rPr lang="fr-FR" sz="2000" dirty="0">
                <a:latin typeface="Verdana"/>
                <a:ea typeface="Verdana"/>
              </a:rPr>
              <a:t>Les médecins volontaires de l’ONU fournissent des services de soins de santé aux composantes militaire, policière et civile. </a:t>
            </a:r>
          </a:p>
          <a:p>
            <a:pPr>
              <a:spcBef>
                <a:spcPts val="600"/>
              </a:spcBef>
              <a:spcAft>
                <a:spcPts val="600"/>
              </a:spcAft>
            </a:pPr>
            <a:endParaRPr lang="fr-FR" sz="2000" dirty="0">
              <a:latin typeface="Verdana"/>
              <a:ea typeface="Verdana"/>
            </a:endParaRPr>
          </a:p>
          <a:p>
            <a:pPr>
              <a:spcBef>
                <a:spcPts val="600"/>
              </a:spcBef>
              <a:spcAft>
                <a:spcPts val="600"/>
              </a:spcAft>
            </a:pPr>
            <a:r>
              <a:rPr lang="fr-FR" sz="2000" b="1" dirty="0">
                <a:latin typeface="Verdana"/>
                <a:ea typeface="Verdana"/>
              </a:rPr>
              <a:t>MINUSS</a:t>
            </a:r>
          </a:p>
          <a:p>
            <a:pPr marL="342900" indent="-342900">
              <a:spcBef>
                <a:spcPts val="600"/>
              </a:spcBef>
              <a:spcAft>
                <a:spcPts val="600"/>
              </a:spcAft>
              <a:buFont typeface="Arial" panose="020B0604020202020204" pitchFamily="34" charset="0"/>
              <a:buChar char="•"/>
            </a:pPr>
            <a:r>
              <a:rPr lang="fr-FR" sz="2000" dirty="0">
                <a:latin typeface="Verdana"/>
                <a:ea typeface="Verdana"/>
              </a:rPr>
              <a:t>La Mission a immédiatement informé les autorités sud-soudanaises de la présence de munitions non déclarées à bord d’un vol charter et a étroitement collaboré avec elles pour résoudre le problème.</a:t>
            </a:r>
          </a:p>
          <a:p>
            <a:pPr marL="342900" indent="-342900">
              <a:spcBef>
                <a:spcPts val="600"/>
              </a:spcBef>
              <a:spcAft>
                <a:spcPts val="600"/>
              </a:spcAft>
              <a:buFont typeface="Arial" panose="020B0604020202020204" pitchFamily="34" charset="0"/>
              <a:buChar char="•"/>
            </a:pPr>
            <a:r>
              <a:rPr lang="fr-FR" sz="2000" dirty="0">
                <a:latin typeface="Verdana"/>
                <a:ea typeface="Verdana"/>
              </a:rPr>
              <a:t>Les agents spécialisés dans les droits humains collaborent avec les forces militaires et policières locales pour protéger les populations civiles par le dialogue et l’engagement. </a:t>
            </a:r>
          </a:p>
        </p:txBody>
      </p:sp>
    </p:spTree>
    <p:extLst>
      <p:ext uri="{BB962C8B-B14F-4D97-AF65-F5344CB8AC3E}">
        <p14:creationId xmlns:p14="http://schemas.microsoft.com/office/powerpoint/2010/main" val="9617221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C6FE1A-B2F4-A942-FC84-A329E672456F}"/>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18456518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8D3EB06-E6BB-F6F1-6FF4-D2A144FC1154}"/>
              </a:ext>
            </a:extLst>
          </p:cNvPr>
          <p:cNvGraphicFramePr>
            <a:graphicFrameLocks noGrp="1"/>
          </p:cNvGraphicFramePr>
          <p:nvPr>
            <p:custDataLst>
              <p:tags r:id="rId1"/>
            </p:custDataLst>
            <p:extLst>
              <p:ext uri="{D42A27DB-BD31-4B8C-83A1-F6EECF244321}">
                <p14:modId xmlns:p14="http://schemas.microsoft.com/office/powerpoint/2010/main" val="3329819345"/>
              </p:ext>
            </p:extLst>
          </p:nvPr>
        </p:nvGraphicFramePr>
        <p:xfrm>
          <a:off x="1596000" y="1143000"/>
          <a:ext cx="8999999" cy="48768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lnSpc>
                          <a:spcPct val="100000"/>
                        </a:lnSpc>
                        <a:spcBef>
                          <a:spcPts val="600"/>
                        </a:spcBef>
                        <a:spcAft>
                          <a:spcPts val="600"/>
                        </a:spcAft>
                      </a:pPr>
                      <a:r>
                        <a:rPr lang="fr-FR" sz="2000" noProof="0" dirty="0">
                          <a:solidFill>
                            <a:srgbClr val="0055A5"/>
                          </a:solidFill>
                          <a:latin typeface="Verdana" panose="020B0604030504040204" pitchFamily="34" charset="0"/>
                          <a:ea typeface="Verdana" panose="020B0604030504040204" pitchFamily="34" charset="0"/>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342900" indent="-342900" algn="l">
                        <a:lnSpc>
                          <a:spcPct val="100000"/>
                        </a:lnSpc>
                        <a:spcBef>
                          <a:spcPts val="600"/>
                        </a:spcBef>
                        <a:spcAft>
                          <a:spcPts val="600"/>
                        </a:spcAft>
                        <a:buFont typeface="Arial" panose="020B0604020202020204" pitchFamily="34" charset="0"/>
                        <a:buChar char="•"/>
                      </a:pPr>
                      <a:r>
                        <a:rPr lang="fr-FR" sz="2000" noProof="0" dirty="0">
                          <a:latin typeface="Verdana"/>
                          <a:ea typeface="Verdana"/>
                        </a:rPr>
                        <a:t>Présenter les rôles et les tâches des composantes militaire, policière et civile dans les opérations de maintien de la paix de l’ONU et souligner l’importance de travailler à l’unisson pour réaliser le mandat de la mission grâce à une approche globale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lnSpc>
                          <a:spcPct val="100000"/>
                        </a:lnSpc>
                        <a:spcBef>
                          <a:spcPts val="600"/>
                        </a:spcBef>
                        <a:spcAft>
                          <a:spcPts val="600"/>
                        </a:spcAft>
                      </a:pPr>
                      <a:endParaRPr lang="fr-FR" sz="20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lnSpc>
                          <a:spcPct val="100000"/>
                        </a:lnSpc>
                        <a:spcBef>
                          <a:spcPts val="600"/>
                        </a:spcBef>
                        <a:spcAft>
                          <a:spcPts val="600"/>
                        </a:spcAft>
                      </a:pPr>
                      <a:r>
                        <a:rPr lang="fr-FR" sz="2000" b="1" noProof="0" dirty="0">
                          <a:solidFill>
                            <a:srgbClr val="0055A5"/>
                          </a:solidFill>
                          <a:latin typeface="Verdana" panose="020B0604030504040204" pitchFamily="34" charset="0"/>
                          <a:ea typeface="Verdana" panose="020B0604030504040204" pitchFamily="34" charset="0"/>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342900" indent="-342900">
                        <a:lnSpc>
                          <a:spcPct val="100000"/>
                        </a:lnSpc>
                        <a:spcBef>
                          <a:spcPts val="600"/>
                        </a:spcBef>
                        <a:spcAft>
                          <a:spcPts val="600"/>
                        </a:spcAft>
                        <a:buFont typeface="Arial" panose="020B0604020202020204" pitchFamily="34" charset="0"/>
                        <a:buChar char="•"/>
                      </a:pPr>
                      <a:r>
                        <a:rPr lang="fr-FR" sz="2000" noProof="0" dirty="0">
                          <a:latin typeface="Verdana"/>
                          <a:ea typeface="Verdana"/>
                        </a:rPr>
                        <a:t>Le personnel de maintien de la paix de l’ONU travaille avec des centaines, voire des milliers de personnes dans le cadre d’une opération, issues de milieux nationaux et professionnels différents. </a:t>
                      </a:r>
                    </a:p>
                    <a:p>
                      <a:pPr marL="342900" marR="0" lvl="0" indent="-34290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fr-FR" sz="2000" noProof="0" dirty="0">
                          <a:latin typeface="Verdana"/>
                          <a:ea typeface="Verdana"/>
                        </a:rPr>
                        <a:t>Tous les agents de maintien de la paix doivent comprendre le mandat global et le travail effectué par chaque composante afin de soutenir une approche globale de la mission.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8D3EB06-E6BB-F6F1-6FF4-D2A144FC1154}"/>
              </a:ext>
            </a:extLst>
          </p:cNvPr>
          <p:cNvGraphicFramePr>
            <a:graphicFrameLocks noGrp="1"/>
          </p:cNvGraphicFramePr>
          <p:nvPr>
            <p:custDataLst>
              <p:tags r:id="rId1"/>
            </p:custDataLst>
            <p:extLst>
              <p:ext uri="{D42A27DB-BD31-4B8C-83A1-F6EECF244321}">
                <p14:modId xmlns:p14="http://schemas.microsoft.com/office/powerpoint/2010/main" val="1229596232"/>
              </p:ext>
            </p:extLst>
          </p:nvPr>
        </p:nvGraphicFramePr>
        <p:xfrm>
          <a:off x="1596000" y="1965960"/>
          <a:ext cx="9000000" cy="3230880"/>
        </p:xfrm>
        <a:graphic>
          <a:graphicData uri="http://schemas.openxmlformats.org/drawingml/2006/table">
            <a:tbl>
              <a:tblPr firstRow="1" bandRow="1">
                <a:tableStyleId>{5C22544A-7EE6-4342-B048-85BDC9FD1C3A}</a:tableStyleId>
              </a:tblPr>
              <a:tblGrid>
                <a:gridCol w="9000000">
                  <a:extLst>
                    <a:ext uri="{9D8B030D-6E8A-4147-A177-3AD203B41FA5}">
                      <a16:colId xmlns:a16="http://schemas.microsoft.com/office/drawing/2014/main" val="4245990088"/>
                    </a:ext>
                  </a:extLst>
                </a:gridCol>
              </a:tblGrid>
              <a:tr h="370840">
                <a:tc>
                  <a:txBody>
                    <a:bodyPr/>
                    <a:lstStyle/>
                    <a:p>
                      <a:pPr algn="ctr">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Expliquer l’importance de la collaboration de toutes les composantes de la mission pour réaliser le mandat de la mission. </a:t>
                      </a:r>
                    </a:p>
                    <a:p>
                      <a:pPr marL="457200" lvl="0" indent="-457200">
                        <a:spcBef>
                          <a:spcPts val="1200"/>
                        </a:spcBef>
                        <a:spcAft>
                          <a:spcPts val="1200"/>
                        </a:spcAft>
                        <a:buFont typeface="+mj-lt"/>
                        <a:buAutoNum type="arabicPeriod"/>
                      </a:pPr>
                      <a:r>
                        <a:rPr lang="fr-FR" sz="2000" dirty="0">
                          <a:solidFill>
                            <a:schemeClr val="dk1"/>
                          </a:solidFill>
                          <a:effectLst/>
                          <a:latin typeface="Verdana"/>
                          <a:ea typeface="Verdana"/>
                          <a:cs typeface="+mn-cs"/>
                        </a:rPr>
                        <a:t>Citer et décrire quelques différences entre les cultures institutionnelles des composantes militaire, policière et civile.</a:t>
                      </a:r>
                    </a:p>
                    <a:p>
                      <a:pPr marL="457200" lvl="0" indent="-457200">
                        <a:spcBef>
                          <a:spcPts val="1200"/>
                        </a:spcBef>
                        <a:spcAft>
                          <a:spcPts val="1200"/>
                        </a:spcAft>
                        <a:buFont typeface="+mj-lt"/>
                        <a:buAutoNum type="arabicPeriod"/>
                      </a:pPr>
                      <a:r>
                        <a:rPr lang="fr-FR" sz="2000" dirty="0">
                          <a:solidFill>
                            <a:schemeClr val="dk1"/>
                          </a:solidFill>
                          <a:effectLst/>
                          <a:latin typeface="Verdana" panose="020B0604030504040204" pitchFamily="34" charset="0"/>
                          <a:ea typeface="Verdana" panose="020B0604030504040204" pitchFamily="34" charset="0"/>
                          <a:cs typeface="+mn-cs"/>
                        </a:rPr>
                        <a:t>Comprendre la structure et le rôle des composantes militaire, policière et civile des opérations de maintien de la paix de l’ONU.</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bl>
          </a:graphicData>
        </a:graphic>
      </p:graphicFrame>
    </p:spTree>
    <p:extLst>
      <p:ext uri="{BB962C8B-B14F-4D97-AF65-F5344CB8AC3E}">
        <p14:creationId xmlns:p14="http://schemas.microsoft.com/office/powerpoint/2010/main" val="39043912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8F5581C2-9639-D012-A428-EF659A34A1B4}"/>
              </a:ext>
            </a:extLst>
          </p:cNvPr>
          <p:cNvGraphicFramePr>
            <a:graphicFrameLocks noGrp="1"/>
          </p:cNvGraphicFramePr>
          <p:nvPr>
            <p:custDataLst>
              <p:tags r:id="rId1"/>
            </p:custDataLst>
            <p:extLst>
              <p:ext uri="{D42A27DB-BD31-4B8C-83A1-F6EECF244321}">
                <p14:modId xmlns:p14="http://schemas.microsoft.com/office/powerpoint/2010/main" val="1523995625"/>
              </p:ext>
            </p:extLst>
          </p:nvPr>
        </p:nvGraphicFramePr>
        <p:xfrm>
          <a:off x="1524000" y="2079000"/>
          <a:ext cx="9144000" cy="2700000"/>
        </p:xfrm>
        <a:graphic>
          <a:graphicData uri="http://schemas.openxmlformats.org/drawingml/2006/table">
            <a:tbl>
              <a:tblPr firstRow="1" firstCol="1" bandRow="1">
                <a:tableStyleId>{5C22544A-7EE6-4342-B048-85BDC9FD1C3A}</a:tableStyleId>
              </a:tblPr>
              <a:tblGrid>
                <a:gridCol w="2401229">
                  <a:extLst>
                    <a:ext uri="{9D8B030D-6E8A-4147-A177-3AD203B41FA5}">
                      <a16:colId xmlns:a16="http://schemas.microsoft.com/office/drawing/2014/main" val="2117369804"/>
                    </a:ext>
                  </a:extLst>
                </a:gridCol>
                <a:gridCol w="6742771">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600"/>
                        </a:spcBef>
                        <a:spcAft>
                          <a:spcPts val="600"/>
                        </a:spcAft>
                      </a:pPr>
                      <a:r>
                        <a:rPr lang="fr-FR" sz="2000" dirty="0">
                          <a:solidFill>
                            <a:srgbClr val="0055A5"/>
                          </a:solidFill>
                          <a:effectLst/>
                          <a:latin typeface="Verdana"/>
                          <a:ea typeface="Verdana"/>
                        </a:rPr>
                        <a:t>Activité d’apprentissage obligatoire 1.7.1 : Différences et diversité dans les missions de l’ONU</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00000">
                <a:tc>
                  <a:txBody>
                    <a:bodyPr/>
                    <a:lstStyle/>
                    <a:p>
                      <a:pPr marL="0" marR="0" algn="r">
                        <a:lnSpc>
                          <a:spcPct val="100000"/>
                        </a:lnSpc>
                        <a:spcBef>
                          <a:spcPts val="600"/>
                        </a:spcBef>
                        <a:spcAft>
                          <a:spcPts val="600"/>
                        </a:spcAft>
                      </a:pPr>
                      <a:r>
                        <a:rPr lang="fr-FR" sz="2000" dirty="0">
                          <a:solidFill>
                            <a:srgbClr val="0556A6"/>
                          </a:solidFill>
                          <a:effectLst/>
                          <a:latin typeface="Verdana"/>
                          <a:ea typeface="Verdana"/>
                          <a:cs typeface="Arial"/>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8420" marR="0" algn="l" fontAlgn="base">
                        <a:lnSpc>
                          <a:spcPct val="100000"/>
                        </a:lnSpc>
                        <a:spcBef>
                          <a:spcPts val="600"/>
                        </a:spcBef>
                        <a:spcAft>
                          <a:spcPts val="600"/>
                        </a:spcAft>
                      </a:pPr>
                      <a:r>
                        <a:rPr lang="fr-FR" sz="2000" dirty="0">
                          <a:solidFill>
                            <a:srgbClr val="000000"/>
                          </a:solidFill>
                          <a:effectLst/>
                          <a:latin typeface="Verdana" panose="020B0604030504040204" pitchFamily="34" charset="0"/>
                          <a:ea typeface="Times New Roman" panose="02020603050405020304" pitchFamily="18" charset="0"/>
                          <a:cs typeface="Segoe UI" panose="020B0502040204020203" pitchFamily="34" charset="0"/>
                        </a:rPr>
                        <a:t>Identifier et apprécier la diversité dans les environnements de maintien de la paix de l’ONU </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00000">
                <a:tc>
                  <a:txBody>
                    <a:bodyPr/>
                    <a:lstStyle/>
                    <a:p>
                      <a:pPr marL="0" marR="0" algn="r">
                        <a:lnSpc>
                          <a:spcPct val="100000"/>
                        </a:lnSpc>
                        <a:spcBef>
                          <a:spcPts val="600"/>
                        </a:spcBef>
                        <a:spcAft>
                          <a:spcPts val="600"/>
                        </a:spcAft>
                      </a:pPr>
                      <a:r>
                        <a:rPr lang="fr-FR" sz="2000" dirty="0">
                          <a:solidFill>
                            <a:srgbClr val="0556A6"/>
                          </a:solidFill>
                          <a:effectLst/>
                          <a:latin typeface="Verdana"/>
                          <a:ea typeface="Verdana"/>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600"/>
                        </a:spcBef>
                        <a:spcAft>
                          <a:spcPts val="600"/>
                        </a:spcAft>
                      </a:pPr>
                      <a:r>
                        <a:rPr lang="fr-FR" sz="2000" dirty="0">
                          <a:effectLst/>
                          <a:latin typeface="Verdana"/>
                          <a:ea typeface="Verdana"/>
                        </a:rPr>
                        <a:t>10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78295258"/>
                  </a:ext>
                </a:extLst>
              </a:tr>
            </a:tbl>
          </a:graphicData>
        </a:graphic>
      </p:graphicFrame>
    </p:spTree>
    <p:extLst>
      <p:ext uri="{BB962C8B-B14F-4D97-AF65-F5344CB8AC3E}">
        <p14:creationId xmlns:p14="http://schemas.microsoft.com/office/powerpoint/2010/main" val="3918618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9606B94D-3219-49F0-B8D7-B162AFF79BCD}"/>
              </a:ext>
            </a:extLst>
          </p:cNvPr>
          <p:cNvSpPr/>
          <p:nvPr>
            <p:custDataLst>
              <p:tags r:id="rId1"/>
            </p:custDataLst>
          </p:nvPr>
        </p:nvSpPr>
        <p:spPr>
          <a:xfrm>
            <a:off x="5956037" y="3769330"/>
            <a:ext cx="3291840" cy="1371600"/>
          </a:xfrm>
          <a:prstGeom prst="ellipse">
            <a:avLst/>
          </a:prstGeom>
          <a:solidFill>
            <a:srgbClr val="0077C0"/>
          </a:solidFill>
          <a:ln w="28575">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Verdana" panose="020B0604030504040204" pitchFamily="34" charset="0"/>
                <a:ea typeface="Verdana" panose="020B0604030504040204" pitchFamily="34" charset="0"/>
              </a:rPr>
              <a:t>Composante civile</a:t>
            </a:r>
          </a:p>
        </p:txBody>
      </p:sp>
      <p:sp>
        <p:nvSpPr>
          <p:cNvPr id="6" name="Oval 5">
            <a:extLst>
              <a:ext uri="{FF2B5EF4-FFF2-40B4-BE49-F238E27FC236}">
                <a16:creationId xmlns:a16="http://schemas.microsoft.com/office/drawing/2014/main" id="{A7014B04-5FCA-54E8-3490-6FE9F4C3C8C2}"/>
              </a:ext>
            </a:extLst>
          </p:cNvPr>
          <p:cNvSpPr/>
          <p:nvPr>
            <p:custDataLst>
              <p:tags r:id="rId2"/>
            </p:custDataLst>
          </p:nvPr>
        </p:nvSpPr>
        <p:spPr>
          <a:xfrm>
            <a:off x="3098866" y="3722442"/>
            <a:ext cx="3200400" cy="1371600"/>
          </a:xfrm>
          <a:prstGeom prst="ellipse">
            <a:avLst/>
          </a:prstGeom>
          <a:solidFill>
            <a:srgbClr val="0077C0"/>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Verdana" panose="020B0604030504040204" pitchFamily="34" charset="0"/>
                <a:ea typeface="Verdana" panose="020B0604030504040204" pitchFamily="34" charset="0"/>
              </a:rPr>
              <a:t>Composante militaire</a:t>
            </a:r>
          </a:p>
        </p:txBody>
      </p:sp>
      <p:sp>
        <p:nvSpPr>
          <p:cNvPr id="2" name="Oval 1">
            <a:extLst>
              <a:ext uri="{FF2B5EF4-FFF2-40B4-BE49-F238E27FC236}">
                <a16:creationId xmlns:a16="http://schemas.microsoft.com/office/drawing/2014/main" id="{E12B2718-B875-B7EC-187B-B6FD70882AF7}"/>
              </a:ext>
            </a:extLst>
          </p:cNvPr>
          <p:cNvSpPr/>
          <p:nvPr>
            <p:custDataLst>
              <p:tags r:id="rId3"/>
            </p:custDataLst>
          </p:nvPr>
        </p:nvSpPr>
        <p:spPr>
          <a:xfrm>
            <a:off x="4495799" y="4760490"/>
            <a:ext cx="3200400" cy="1371600"/>
          </a:xfrm>
          <a:prstGeom prst="ellipse">
            <a:avLst/>
          </a:prstGeom>
          <a:solidFill>
            <a:srgbClr val="0077C0"/>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200" b="1" dirty="0">
                <a:solidFill>
                  <a:schemeClr val="bg1"/>
                </a:solidFill>
                <a:latin typeface="Verdana" panose="020B0604030504040204" pitchFamily="34" charset="0"/>
                <a:ea typeface="Verdana" panose="020B0604030504040204" pitchFamily="34" charset="0"/>
              </a:rPr>
              <a:t>Composante police</a:t>
            </a:r>
          </a:p>
        </p:txBody>
      </p:sp>
      <p:sp>
        <p:nvSpPr>
          <p:cNvPr id="9" name="TextBox 8">
            <a:extLst>
              <a:ext uri="{FF2B5EF4-FFF2-40B4-BE49-F238E27FC236}">
                <a16:creationId xmlns:a16="http://schemas.microsoft.com/office/drawing/2014/main" id="{0FBC5E57-3011-7A34-0059-35C99B59C5E7}"/>
              </a:ext>
            </a:extLst>
          </p:cNvPr>
          <p:cNvSpPr txBox="1"/>
          <p:nvPr>
            <p:custDataLst>
              <p:tags r:id="rId4"/>
            </p:custDataLst>
          </p:nvPr>
        </p:nvSpPr>
        <p:spPr>
          <a:xfrm>
            <a:off x="1245108"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L’importance de la collaboration entre les différentes composantes d’une mission</a:t>
            </a:r>
          </a:p>
        </p:txBody>
      </p:sp>
      <p:sp>
        <p:nvSpPr>
          <p:cNvPr id="10" name="TextBox 9">
            <a:extLst>
              <a:ext uri="{FF2B5EF4-FFF2-40B4-BE49-F238E27FC236}">
                <a16:creationId xmlns:a16="http://schemas.microsoft.com/office/drawing/2014/main" id="{2697CFAB-166E-0120-D3E6-EC9B2BEC485D}"/>
              </a:ext>
            </a:extLst>
          </p:cNvPr>
          <p:cNvSpPr txBox="1"/>
          <p:nvPr>
            <p:custDataLst>
              <p:tags r:id="rId5"/>
            </p:custDataLst>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Chaque composante a un impact sur les tâches des autres composantes</a:t>
            </a:r>
          </a:p>
          <a:p>
            <a:pPr marL="285750" indent="-285750">
              <a:spcBef>
                <a:spcPts val="600"/>
              </a:spcBef>
              <a:spcAft>
                <a:spcPts val="600"/>
              </a:spcAft>
              <a:buFont typeface="Arial" panose="020B0604020202020204" pitchFamily="34" charset="0"/>
              <a:buChar char="•"/>
            </a:pPr>
            <a:r>
              <a:rPr lang="fr-FR" sz="2000" dirty="0">
                <a:latin typeface="Verdana"/>
                <a:ea typeface="Verdana"/>
              </a:rPr>
              <a:t>Toutes contribuent à la réalisation du mandat</a:t>
            </a:r>
          </a:p>
          <a:p>
            <a:pPr marL="285750" indent="-285750">
              <a:spcBef>
                <a:spcPts val="600"/>
              </a:spcBef>
              <a:spcAft>
                <a:spcPts val="600"/>
              </a:spcAft>
              <a:buFont typeface="Arial" panose="020B0604020202020204" pitchFamily="34" charset="0"/>
              <a:buChar char="•"/>
            </a:pPr>
            <a:r>
              <a:rPr lang="fr-FR" sz="2000" dirty="0">
                <a:latin typeface="Verdana"/>
                <a:ea typeface="Verdana"/>
              </a:rPr>
              <a:t>Mandats complexes, environnements difficiles : nécessité de se soutenir mutuellement</a:t>
            </a:r>
          </a:p>
        </p:txBody>
      </p:sp>
    </p:spTree>
    <p:extLst>
      <p:ext uri="{BB962C8B-B14F-4D97-AF65-F5344CB8AC3E}">
        <p14:creationId xmlns:p14="http://schemas.microsoft.com/office/powerpoint/2010/main" val="29687149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hat Future for UN Peacekeeping in Africa after Mali Shutters Its Mission?  | Crisis Group">
            <a:extLst>
              <a:ext uri="{FF2B5EF4-FFF2-40B4-BE49-F238E27FC236}">
                <a16:creationId xmlns:a16="http://schemas.microsoft.com/office/drawing/2014/main" id="{395E8A95-62AC-06E8-6F21-6274250174D8}"/>
              </a:ext>
            </a:extLst>
          </p:cNvPr>
          <p:cNvPicPr>
            <a:picLocks noChangeAspect="1" noChangeArrowheads="1"/>
          </p:cNvPicPr>
          <p:nvPr>
            <p:custDataLst>
              <p:tags r:id="rId1"/>
            </p:custDataLst>
          </p:nvPr>
        </p:nvPicPr>
        <p:blipFill>
          <a:blip r:embed="rId7" cstate="print">
            <a:extLst>
              <a:ext uri="{28A0092B-C50C-407E-A947-70E740481C1C}">
                <a14:useLocalDpi xmlns:a14="http://schemas.microsoft.com/office/drawing/2010/main"/>
              </a:ext>
            </a:extLst>
          </a:blip>
          <a:srcRect/>
          <a:stretch>
            <a:fillRect/>
          </a:stretch>
        </p:blipFill>
        <p:spPr bwMode="auto">
          <a:xfrm>
            <a:off x="613736" y="4081159"/>
            <a:ext cx="3197532" cy="180009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60 Years of UN Police; 60 Years of Resilience | by UN Peacekeeping | We The  Peoples | Medium">
            <a:extLst>
              <a:ext uri="{FF2B5EF4-FFF2-40B4-BE49-F238E27FC236}">
                <a16:creationId xmlns:a16="http://schemas.microsoft.com/office/drawing/2014/main" id="{3BDDA194-60F2-8B83-E040-B59A652020D5}"/>
              </a:ext>
            </a:extLst>
          </p:cNvPr>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a:ext>
            </a:extLst>
          </a:blip>
          <a:srcRect/>
          <a:stretch>
            <a:fillRect/>
          </a:stretch>
        </p:blipFill>
        <p:spPr bwMode="auto">
          <a:xfrm>
            <a:off x="8711478" y="4077588"/>
            <a:ext cx="2700834" cy="1800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rotecting Civilians in the Context of Violent Extremism: The Dilemmas of UN  Peacekeeping in Mali | International Peace Institute">
            <a:extLst>
              <a:ext uri="{FF2B5EF4-FFF2-40B4-BE49-F238E27FC236}">
                <a16:creationId xmlns:a16="http://schemas.microsoft.com/office/drawing/2014/main" id="{F1182B51-6825-904C-D28B-8374F8B0E0AE}"/>
              </a:ext>
            </a:extLst>
          </p:cNvPr>
          <p:cNvPicPr>
            <a:picLocks noChangeAspect="1" noChangeArrowheads="1"/>
          </p:cNvPicPr>
          <p:nvPr>
            <p:custDataLst>
              <p:tags r:id="rId3"/>
            </p:custDataLst>
          </p:nvPr>
        </p:nvPicPr>
        <p:blipFill>
          <a:blip r:embed="rId9" cstate="print">
            <a:extLst>
              <a:ext uri="{28A0092B-C50C-407E-A947-70E740481C1C}">
                <a14:useLocalDpi xmlns:a14="http://schemas.microsoft.com/office/drawing/2010/main"/>
              </a:ext>
            </a:extLst>
          </a:blip>
          <a:srcRect/>
          <a:stretch>
            <a:fillRect/>
          </a:stretch>
        </p:blipFill>
        <p:spPr bwMode="auto">
          <a:xfrm>
            <a:off x="3934206" y="4077495"/>
            <a:ext cx="4680000" cy="180009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6DBD778C-ADA6-23C2-DCD9-9DD63A23307D}"/>
              </a:ext>
            </a:extLst>
          </p:cNvPr>
          <p:cNvSpPr txBox="1"/>
          <p:nvPr>
            <p:custDataLst>
              <p:tags r:id="rId4"/>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Coopérer au-delà des différences de culture institutionnelle</a:t>
            </a:r>
          </a:p>
        </p:txBody>
      </p:sp>
      <p:sp>
        <p:nvSpPr>
          <p:cNvPr id="4" name="TextBox 3">
            <a:extLst>
              <a:ext uri="{FF2B5EF4-FFF2-40B4-BE49-F238E27FC236}">
                <a16:creationId xmlns:a16="http://schemas.microsoft.com/office/drawing/2014/main" id="{1139428A-A616-0253-382E-C9748BAC3C31}"/>
              </a:ext>
            </a:extLst>
          </p:cNvPr>
          <p:cNvSpPr txBox="1"/>
          <p:nvPr>
            <p:custDataLst>
              <p:tags r:id="rId5"/>
            </p:custDataLst>
          </p:nvPr>
        </p:nvSpPr>
        <p:spPr>
          <a:xfrm>
            <a:off x="964692" y="1553485"/>
            <a:ext cx="1044762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b="1" dirty="0">
                <a:latin typeface="Verdana"/>
                <a:ea typeface="Verdana"/>
              </a:rPr>
              <a:t>Composante militaire :</a:t>
            </a:r>
            <a:r>
              <a:rPr lang="fr-FR" sz="2000" dirty="0">
                <a:latin typeface="Verdana"/>
                <a:ea typeface="Verdana"/>
              </a:rPr>
              <a:t> Système hiérarchique, lignes hiérarchiques claires</a:t>
            </a:r>
          </a:p>
          <a:p>
            <a:pPr marL="285750" indent="-285750">
              <a:spcBef>
                <a:spcPts val="600"/>
              </a:spcBef>
              <a:spcAft>
                <a:spcPts val="600"/>
              </a:spcAft>
              <a:buFont typeface="Arial" panose="020B0604020202020204" pitchFamily="34" charset="0"/>
              <a:buChar char="•"/>
            </a:pPr>
            <a:r>
              <a:rPr lang="fr-FR" sz="2000" b="1" dirty="0">
                <a:latin typeface="Verdana"/>
                <a:ea typeface="Verdana"/>
              </a:rPr>
              <a:t>Composante police :</a:t>
            </a:r>
            <a:r>
              <a:rPr lang="fr-FR" sz="2000" dirty="0">
                <a:latin typeface="Verdana"/>
                <a:ea typeface="Verdana"/>
              </a:rPr>
              <a:t> Lignes hiérarchiques similaires à celles de la composante militaire</a:t>
            </a:r>
          </a:p>
          <a:p>
            <a:pPr marL="285750" indent="-285750">
              <a:spcBef>
                <a:spcPts val="600"/>
              </a:spcBef>
              <a:spcAft>
                <a:spcPts val="600"/>
              </a:spcAft>
              <a:buFont typeface="Arial" panose="020B0604020202020204" pitchFamily="34" charset="0"/>
              <a:buChar char="•"/>
            </a:pPr>
            <a:r>
              <a:rPr lang="fr-FR" sz="2000" b="1" dirty="0">
                <a:latin typeface="Verdana"/>
                <a:ea typeface="Verdana"/>
              </a:rPr>
              <a:t>Composante civile :</a:t>
            </a:r>
            <a:r>
              <a:rPr lang="fr-FR" sz="2000" dirty="0">
                <a:latin typeface="Verdana"/>
                <a:ea typeface="Verdana"/>
              </a:rPr>
              <a:t> Modèles de gestion flexibles</a:t>
            </a:r>
          </a:p>
          <a:p>
            <a:pPr marL="285750" indent="-285750">
              <a:spcBef>
                <a:spcPts val="600"/>
              </a:spcBef>
              <a:spcAft>
                <a:spcPts val="600"/>
              </a:spcAft>
              <a:buFont typeface="Arial" panose="020B0604020202020204" pitchFamily="34" charset="0"/>
              <a:buChar char="•"/>
            </a:pPr>
            <a:r>
              <a:rPr lang="fr-FR" sz="2000" b="1" dirty="0">
                <a:latin typeface="Verdana"/>
                <a:ea typeface="Verdana"/>
              </a:rPr>
              <a:t>Composante civile vs composante militaire et policière :</a:t>
            </a:r>
            <a:r>
              <a:rPr lang="fr-FR" sz="2000" dirty="0">
                <a:latin typeface="Verdana"/>
                <a:ea typeface="Verdana"/>
              </a:rPr>
              <a:t> Culture de planification flexible vs culture de planification rigide</a:t>
            </a:r>
          </a:p>
        </p:txBody>
      </p:sp>
    </p:spTree>
    <p:extLst>
      <p:ext uri="{BB962C8B-B14F-4D97-AF65-F5344CB8AC3E}">
        <p14:creationId xmlns:p14="http://schemas.microsoft.com/office/powerpoint/2010/main" val="939326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CDD5C4E-4FFC-D0B6-914C-C5B9854C39D9}"/>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Coopérer au-delà des différences de culture institutionnelle</a:t>
            </a:r>
          </a:p>
        </p:txBody>
      </p:sp>
      <p:sp>
        <p:nvSpPr>
          <p:cNvPr id="4" name="TextBox 3">
            <a:extLst>
              <a:ext uri="{FF2B5EF4-FFF2-40B4-BE49-F238E27FC236}">
                <a16:creationId xmlns:a16="http://schemas.microsoft.com/office/drawing/2014/main" id="{A1C261E7-288D-766F-E03A-D6D3DF680CB7}"/>
              </a:ext>
            </a:extLst>
          </p:cNvPr>
          <p:cNvSpPr txBox="1"/>
          <p:nvPr>
            <p:custDataLst>
              <p:tags r:id="rId2"/>
            </p:custDataLst>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spcBef>
                <a:spcPts val="600"/>
              </a:spcBef>
              <a:spcAft>
                <a:spcPts val="600"/>
              </a:spcAft>
              <a:buFont typeface="Arial" panose="020B0604020202020204" pitchFamily="34" charset="0"/>
              <a:buChar char="•"/>
            </a:pPr>
            <a:r>
              <a:rPr lang="fr-FR" sz="2000" dirty="0">
                <a:latin typeface="Verdana"/>
                <a:ea typeface="Verdana"/>
              </a:rPr>
              <a:t>La diversité culturelle renforce l’ONU</a:t>
            </a:r>
          </a:p>
          <a:p>
            <a:pPr marL="285750" indent="-285750">
              <a:spcBef>
                <a:spcPts val="600"/>
              </a:spcBef>
              <a:spcAft>
                <a:spcPts val="600"/>
              </a:spcAft>
              <a:buFont typeface="Arial" panose="020B0604020202020204" pitchFamily="34" charset="0"/>
              <a:buChar char="•"/>
            </a:pPr>
            <a:r>
              <a:rPr lang="fr-FR" sz="2000" dirty="0">
                <a:latin typeface="Verdana"/>
                <a:ea typeface="Verdana"/>
              </a:rPr>
              <a:t>Apprendre à coopérer au-delà des différences culturelles</a:t>
            </a:r>
          </a:p>
          <a:p>
            <a:pPr marL="285750" indent="-285750">
              <a:spcBef>
                <a:spcPts val="600"/>
              </a:spcBef>
              <a:spcAft>
                <a:spcPts val="600"/>
              </a:spcAft>
              <a:buFont typeface="Arial" panose="020B0604020202020204" pitchFamily="34" charset="0"/>
              <a:buChar char="•"/>
            </a:pPr>
            <a:r>
              <a:rPr lang="fr-FR" sz="2000" dirty="0">
                <a:latin typeface="Verdana"/>
                <a:ea typeface="Verdana"/>
              </a:rPr>
              <a:t>S’adapter à des conditions uniques et souvent inhabituelles </a:t>
            </a:r>
          </a:p>
        </p:txBody>
      </p:sp>
      <p:pic>
        <p:nvPicPr>
          <p:cNvPr id="1026" name="Picture 2" descr="Partnership Initiatives | DEPARTMENT OF OPERATIONAL SUPPORT">
            <a:extLst>
              <a:ext uri="{FF2B5EF4-FFF2-40B4-BE49-F238E27FC236}">
                <a16:creationId xmlns:a16="http://schemas.microsoft.com/office/drawing/2014/main" id="{A7E83461-0F85-A556-A78F-5EFE56D51EB7}"/>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3936000" y="3252090"/>
            <a:ext cx="4320000" cy="28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4812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BLUE HELMETS ON PATROL: A MONTH OF PRESENCE BETWEEN GAO AND TASSIGA TO  REASSURE THE POPULATION | United Nations Peacekeeping">
            <a:extLst>
              <a:ext uri="{FF2B5EF4-FFF2-40B4-BE49-F238E27FC236}">
                <a16:creationId xmlns:a16="http://schemas.microsoft.com/office/drawing/2014/main" id="{A638AADD-82C0-3960-2E50-E248752BEB83}"/>
              </a:ext>
            </a:extLst>
          </p:cNvPr>
          <p:cNvPicPr>
            <a:picLocks noChangeAspect="1" noChangeArrowheads="1"/>
          </p:cNvPicPr>
          <p:nvPr>
            <p:custDataLst>
              <p:tags r:id="rId1"/>
            </p:custDataLst>
          </p:nvPr>
        </p:nvPicPr>
        <p:blipFill>
          <a:blip r:embed="rId5">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3454273" y="3080926"/>
            <a:ext cx="5283454" cy="3060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A50D6F2D-B462-6617-7F79-B16D73F17D71}"/>
              </a:ext>
            </a:extLst>
          </p:cNvPr>
          <p:cNvSpPr txBox="1"/>
          <p:nvPr>
            <p:custDataLst>
              <p:tags r:id="rId2"/>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 rôle de la composante militaire</a:t>
            </a:r>
          </a:p>
        </p:txBody>
      </p:sp>
      <p:sp>
        <p:nvSpPr>
          <p:cNvPr id="4" name="TextBox 3">
            <a:extLst>
              <a:ext uri="{FF2B5EF4-FFF2-40B4-BE49-F238E27FC236}">
                <a16:creationId xmlns:a16="http://schemas.microsoft.com/office/drawing/2014/main" id="{FF2438AD-8B5A-37C3-1A48-1E749221F952}"/>
              </a:ext>
            </a:extLst>
          </p:cNvPr>
          <p:cNvSpPr txBox="1"/>
          <p:nvPr>
            <p:custDataLst>
              <p:tags r:id="rId3"/>
            </p:custDataLst>
          </p:nvPr>
        </p:nvSpPr>
        <p:spPr>
          <a:xfrm>
            <a:off x="1598645" y="1438354"/>
            <a:ext cx="9000000" cy="116955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Fonction principale :</a:t>
            </a:r>
          </a:p>
          <a:p>
            <a:pPr marL="285750" indent="-285750">
              <a:spcBef>
                <a:spcPts val="600"/>
              </a:spcBef>
              <a:spcAft>
                <a:spcPts val="600"/>
              </a:spcAft>
              <a:buFont typeface="Arial" panose="020B0604020202020204" pitchFamily="34" charset="0"/>
              <a:buChar char="•"/>
            </a:pPr>
            <a:r>
              <a:rPr lang="fr-FR" sz="2000" dirty="0">
                <a:latin typeface="Verdana"/>
                <a:ea typeface="Verdana"/>
              </a:rPr>
              <a:t>Garantir un environnement sûr et sécurisé, condition préalable à la mise en œuvre des autres éléments du processus de paix</a:t>
            </a:r>
          </a:p>
        </p:txBody>
      </p:sp>
    </p:spTree>
    <p:extLst>
      <p:ext uri="{BB962C8B-B14F-4D97-AF65-F5344CB8AC3E}">
        <p14:creationId xmlns:p14="http://schemas.microsoft.com/office/powerpoint/2010/main" val="2659681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72664CD-D2EE-FB74-E2FE-A6F47A555D2C}"/>
              </a:ext>
            </a:extLst>
          </p:cNvPr>
          <p:cNvSpPr txBox="1"/>
          <p:nvPr>
            <p:custDataLst>
              <p:tags r:id="rId1"/>
            </p:custDataLst>
          </p:nvPr>
        </p:nvSpPr>
        <p:spPr>
          <a:xfrm>
            <a:off x="964692" y="725910"/>
            <a:ext cx="9701783"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Catégories du personnel militaire</a:t>
            </a:r>
          </a:p>
        </p:txBody>
      </p:sp>
      <p:sp>
        <p:nvSpPr>
          <p:cNvPr id="6" name="TextBox 5">
            <a:extLst>
              <a:ext uri="{FF2B5EF4-FFF2-40B4-BE49-F238E27FC236}">
                <a16:creationId xmlns:a16="http://schemas.microsoft.com/office/drawing/2014/main" id="{834FD47D-57C0-B8FB-251D-40479E5CE506}"/>
              </a:ext>
            </a:extLst>
          </p:cNvPr>
          <p:cNvSpPr txBox="1"/>
          <p:nvPr>
            <p:custDataLst>
              <p:tags r:id="rId2"/>
            </p:custDataLst>
          </p:nvPr>
        </p:nvSpPr>
        <p:spPr>
          <a:xfrm>
            <a:off x="966041" y="1438354"/>
            <a:ext cx="5721962" cy="25545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spcBef>
                <a:spcPts val="600"/>
              </a:spcBef>
              <a:spcAft>
                <a:spcPts val="600"/>
              </a:spcAft>
            </a:pPr>
            <a:r>
              <a:rPr lang="fr-FR" sz="2000" b="1" dirty="0">
                <a:latin typeface="Verdana"/>
                <a:ea typeface="Verdana"/>
              </a:rPr>
              <a:t>Quatre grandes catégories</a:t>
            </a:r>
          </a:p>
          <a:p>
            <a:pPr marL="285750" indent="-285750">
              <a:spcBef>
                <a:spcPts val="600"/>
              </a:spcBef>
              <a:spcAft>
                <a:spcPts val="600"/>
              </a:spcAft>
              <a:buFont typeface="Arial" panose="020B0604020202020204" pitchFamily="34" charset="0"/>
              <a:buChar char="•"/>
            </a:pPr>
            <a:r>
              <a:rPr lang="fr-FR" sz="2000" dirty="0">
                <a:latin typeface="Verdana"/>
                <a:ea typeface="Verdana"/>
              </a:rPr>
              <a:t>Unités ou contingents militaires</a:t>
            </a:r>
          </a:p>
          <a:p>
            <a:pPr marL="285750" indent="-285750">
              <a:spcBef>
                <a:spcPts val="600"/>
              </a:spcBef>
              <a:spcAft>
                <a:spcPts val="600"/>
              </a:spcAft>
              <a:buFont typeface="Arial" panose="020B0604020202020204" pitchFamily="34" charset="0"/>
              <a:buChar char="•"/>
            </a:pPr>
            <a:r>
              <a:rPr lang="fr-FR" sz="2000" dirty="0">
                <a:latin typeface="Verdana"/>
                <a:ea typeface="Verdana"/>
              </a:rPr>
              <a:t>Experts militaires en mission (EMMNU)</a:t>
            </a:r>
          </a:p>
          <a:p>
            <a:pPr marL="285750" indent="-285750">
              <a:spcBef>
                <a:spcPts val="600"/>
              </a:spcBef>
              <a:spcAft>
                <a:spcPts val="600"/>
              </a:spcAft>
              <a:buFont typeface="Arial" panose="020B0604020202020204" pitchFamily="34" charset="0"/>
              <a:buChar char="•"/>
            </a:pPr>
            <a:r>
              <a:rPr lang="fr-FR" sz="2000" dirty="0">
                <a:latin typeface="Verdana"/>
                <a:ea typeface="Verdana"/>
              </a:rPr>
              <a:t>Officiers d’état-major (OEM)</a:t>
            </a:r>
          </a:p>
          <a:p>
            <a:pPr marL="285750" indent="-285750">
              <a:spcBef>
                <a:spcPts val="600"/>
              </a:spcBef>
              <a:spcAft>
                <a:spcPts val="600"/>
              </a:spcAft>
              <a:buFont typeface="Arial" panose="020B0604020202020204" pitchFamily="34" charset="0"/>
              <a:buChar char="•"/>
            </a:pPr>
            <a:r>
              <a:rPr lang="fr-FR" sz="2000" dirty="0">
                <a:latin typeface="Verdana"/>
                <a:ea typeface="Verdana"/>
              </a:rPr>
              <a:t>Postes contractuels de l’ONU (recrutés individuellement)</a:t>
            </a:r>
          </a:p>
        </p:txBody>
      </p:sp>
      <p:pic>
        <p:nvPicPr>
          <p:cNvPr id="2050" name="Picture 2" descr="UN votes to immediately end its peacekeeping operation in Mali">
            <a:extLst>
              <a:ext uri="{FF2B5EF4-FFF2-40B4-BE49-F238E27FC236}">
                <a16:creationId xmlns:a16="http://schemas.microsoft.com/office/drawing/2014/main" id="{5D2666DE-16EE-0600-76DD-233E02130466}"/>
              </a:ext>
            </a:extLst>
          </p:cNvPr>
          <p:cNvPicPr>
            <a:picLocks noChangeAspect="1" noChangeArrowheads="1"/>
          </p:cNvPicPr>
          <p:nvPr>
            <p:custDataLst>
              <p:tags r:id="rId3"/>
            </p:custDataLst>
          </p:nvPr>
        </p:nvPicPr>
        <p:blipFill>
          <a:blip r:embed="rId5">
            <a:extLst>
              <a:ext uri="{BEBA8EAE-BF5A-486C-A8C5-ECC9F3942E4B}">
                <a14:imgProps xmlns:a14="http://schemas.microsoft.com/office/drawing/2010/main">
                  <a14:imgLayer r:embed="rId6">
                    <a14:imgEffect>
                      <a14:brightnessContrast bright="10000"/>
                    </a14:imgEffect>
                  </a14:imgLayer>
                </a14:imgProps>
              </a:ext>
              <a:ext uri="{28A0092B-C50C-407E-A947-70E740481C1C}">
                <a14:useLocalDpi xmlns:a14="http://schemas.microsoft.com/office/drawing/2010/main" val="0"/>
              </a:ext>
            </a:extLst>
          </a:blip>
          <a:srcRect/>
          <a:stretch>
            <a:fillRect/>
          </a:stretch>
        </p:blipFill>
        <p:spPr bwMode="auto">
          <a:xfrm>
            <a:off x="6365959" y="2170399"/>
            <a:ext cx="4860000" cy="364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6936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3"/>
</p:tagLst>
</file>

<file path=ppt/tags/tag13.xml><?xml version="1.0" encoding="utf-8"?>
<p:tagLst xmlns:a="http://schemas.openxmlformats.org/drawingml/2006/main" xmlns:r="http://schemas.openxmlformats.org/officeDocument/2006/relationships" xmlns:p="http://schemas.openxmlformats.org/presentationml/2006/main">
  <p:tag name="NUM" val="4"/>
</p:tagLst>
</file>

<file path=ppt/tags/tag14.xml><?xml version="1.0" encoding="utf-8"?>
<p:tagLst xmlns:a="http://schemas.openxmlformats.org/drawingml/2006/main" xmlns:r="http://schemas.openxmlformats.org/officeDocument/2006/relationships" xmlns:p="http://schemas.openxmlformats.org/presentationml/2006/main">
  <p:tag name="NUM" val="5"/>
</p:tagLst>
</file>

<file path=ppt/tags/tag15.xml><?xml version="1.0" encoding="utf-8"?>
<p:tagLst xmlns:a="http://schemas.openxmlformats.org/drawingml/2006/main" xmlns:r="http://schemas.openxmlformats.org/officeDocument/2006/relationships" xmlns:p="http://schemas.openxmlformats.org/presentationml/2006/main">
  <p:tag name="NUM" val="1"/>
</p:tagLst>
</file>

<file path=ppt/tags/tag16.xml><?xml version="1.0" encoding="utf-8"?>
<p:tagLst xmlns:a="http://schemas.openxmlformats.org/drawingml/2006/main" xmlns:r="http://schemas.openxmlformats.org/officeDocument/2006/relationships" xmlns:p="http://schemas.openxmlformats.org/presentationml/2006/main">
  <p:tag name="NUM" val="2"/>
</p:tagLst>
</file>

<file path=ppt/tags/tag17.xml><?xml version="1.0" encoding="utf-8"?>
<p:tagLst xmlns:a="http://schemas.openxmlformats.org/drawingml/2006/main" xmlns:r="http://schemas.openxmlformats.org/officeDocument/2006/relationships" xmlns:p="http://schemas.openxmlformats.org/presentationml/2006/main">
  <p:tag name="NUM" val="3"/>
</p:tagLst>
</file>

<file path=ppt/tags/tag18.xml><?xml version="1.0" encoding="utf-8"?>
<p:tagLst xmlns:a="http://schemas.openxmlformats.org/drawingml/2006/main" xmlns:r="http://schemas.openxmlformats.org/officeDocument/2006/relationships" xmlns:p="http://schemas.openxmlformats.org/presentationml/2006/main">
  <p:tag name="NUM" val="1"/>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3"/>
</p:tagLst>
</file>

<file path=ppt/tags/tag24.xml><?xml version="1.0" encoding="utf-8"?>
<p:tagLst xmlns:a="http://schemas.openxmlformats.org/drawingml/2006/main" xmlns:r="http://schemas.openxmlformats.org/officeDocument/2006/relationships" xmlns:p="http://schemas.openxmlformats.org/presentationml/2006/main">
  <p:tag name="NUM" val="1"/>
</p:tagLst>
</file>

<file path=ppt/tags/tag25.xml><?xml version="1.0" encoding="utf-8"?>
<p:tagLst xmlns:a="http://schemas.openxmlformats.org/drawingml/2006/main" xmlns:r="http://schemas.openxmlformats.org/officeDocument/2006/relationships" xmlns:p="http://schemas.openxmlformats.org/presentationml/2006/main">
  <p:tag name="NUM" val="2"/>
</p:tagLst>
</file>

<file path=ppt/tags/tag26.xml><?xml version="1.0" encoding="utf-8"?>
<p:tagLst xmlns:a="http://schemas.openxmlformats.org/drawingml/2006/main" xmlns:r="http://schemas.openxmlformats.org/officeDocument/2006/relationships" xmlns:p="http://schemas.openxmlformats.org/presentationml/2006/main">
  <p:tag name="NUM" val="1"/>
</p:tagLst>
</file>

<file path=ppt/tags/tag27.xml><?xml version="1.0" encoding="utf-8"?>
<p:tagLst xmlns:a="http://schemas.openxmlformats.org/drawingml/2006/main" xmlns:r="http://schemas.openxmlformats.org/officeDocument/2006/relationships" xmlns:p="http://schemas.openxmlformats.org/presentationml/2006/main">
  <p:tag name="NUM" val="2"/>
</p:tagLst>
</file>

<file path=ppt/tags/tag28.xml><?xml version="1.0" encoding="utf-8"?>
<p:tagLst xmlns:a="http://schemas.openxmlformats.org/drawingml/2006/main" xmlns:r="http://schemas.openxmlformats.org/officeDocument/2006/relationships" xmlns:p="http://schemas.openxmlformats.org/presentationml/2006/main">
  <p:tag name="NUM" val="3"/>
</p:tagLst>
</file>

<file path=ppt/tags/tag29.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2"/>
</p:tagLst>
</file>

<file path=ppt/tags/tag31.xml><?xml version="1.0" encoding="utf-8"?>
<p:tagLst xmlns:a="http://schemas.openxmlformats.org/drawingml/2006/main" xmlns:r="http://schemas.openxmlformats.org/officeDocument/2006/relationships" xmlns:p="http://schemas.openxmlformats.org/presentationml/2006/main">
  <p:tag name="NUM" val="3"/>
</p:tagLst>
</file>

<file path=ppt/tags/tag32.xml><?xml version="1.0" encoding="utf-8"?>
<p:tagLst xmlns:a="http://schemas.openxmlformats.org/drawingml/2006/main" xmlns:r="http://schemas.openxmlformats.org/officeDocument/2006/relationships" xmlns:p="http://schemas.openxmlformats.org/presentationml/2006/main">
  <p:tag name="NUM" val="1"/>
</p:tagLst>
</file>

<file path=ppt/tags/tag33.xml><?xml version="1.0" encoding="utf-8"?>
<p:tagLst xmlns:a="http://schemas.openxmlformats.org/drawingml/2006/main" xmlns:r="http://schemas.openxmlformats.org/officeDocument/2006/relationships" xmlns:p="http://schemas.openxmlformats.org/presentationml/2006/main">
  <p:tag name="NUM" val="2"/>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36.xml><?xml version="1.0" encoding="utf-8"?>
<p:tagLst xmlns:a="http://schemas.openxmlformats.org/drawingml/2006/main" xmlns:r="http://schemas.openxmlformats.org/officeDocument/2006/relationships" xmlns:p="http://schemas.openxmlformats.org/presentationml/2006/main">
  <p:tag name="NUM" val="3"/>
</p:tagLst>
</file>

<file path=ppt/tags/tag37.xml><?xml version="1.0" encoding="utf-8"?>
<p:tagLst xmlns:a="http://schemas.openxmlformats.org/drawingml/2006/main" xmlns:r="http://schemas.openxmlformats.org/officeDocument/2006/relationships" xmlns:p="http://schemas.openxmlformats.org/presentationml/2006/main">
  <p:tag name="NUM" val="1"/>
</p:tagLst>
</file>

<file path=ppt/tags/tag38.xml><?xml version="1.0" encoding="utf-8"?>
<p:tagLst xmlns:a="http://schemas.openxmlformats.org/drawingml/2006/main" xmlns:r="http://schemas.openxmlformats.org/officeDocument/2006/relationships" xmlns:p="http://schemas.openxmlformats.org/presentationml/2006/main">
  <p:tag name="NUM" val="2"/>
</p:tagLst>
</file>

<file path=ppt/tags/tag39.xml><?xml version="1.0" encoding="utf-8"?>
<p:tagLst xmlns:a="http://schemas.openxmlformats.org/drawingml/2006/main" xmlns:r="http://schemas.openxmlformats.org/officeDocument/2006/relationships" xmlns:p="http://schemas.openxmlformats.org/presentationml/2006/main">
  <p:tag name="NUM" val="3"/>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40.xml><?xml version="1.0" encoding="utf-8"?>
<p:tagLst xmlns:a="http://schemas.openxmlformats.org/drawingml/2006/main" xmlns:r="http://schemas.openxmlformats.org/officeDocument/2006/relationships" xmlns:p="http://schemas.openxmlformats.org/presentationml/2006/main">
  <p:tag name="NUM" val="1"/>
</p:tagLst>
</file>

<file path=ppt/tags/tag41.xml><?xml version="1.0" encoding="utf-8"?>
<p:tagLst xmlns:a="http://schemas.openxmlformats.org/drawingml/2006/main" xmlns:r="http://schemas.openxmlformats.org/officeDocument/2006/relationships" xmlns:p="http://schemas.openxmlformats.org/presentationml/2006/main">
  <p:tag name="NUM" val="2"/>
</p:tagLst>
</file>

<file path=ppt/tags/tag42.xml><?xml version="1.0" encoding="utf-8"?>
<p:tagLst xmlns:a="http://schemas.openxmlformats.org/drawingml/2006/main" xmlns:r="http://schemas.openxmlformats.org/officeDocument/2006/relationships" xmlns:p="http://schemas.openxmlformats.org/presentationml/2006/main">
  <p:tag name="NUM" val="3"/>
</p:tagLst>
</file>

<file path=ppt/tags/tag43.xml><?xml version="1.0" encoding="utf-8"?>
<p:tagLst xmlns:a="http://schemas.openxmlformats.org/drawingml/2006/main" xmlns:r="http://schemas.openxmlformats.org/officeDocument/2006/relationships" xmlns:p="http://schemas.openxmlformats.org/presentationml/2006/main">
  <p:tag name="NUM" val="1"/>
</p:tagLst>
</file>

<file path=ppt/tags/tag44.xml><?xml version="1.0" encoding="utf-8"?>
<p:tagLst xmlns:a="http://schemas.openxmlformats.org/drawingml/2006/main" xmlns:r="http://schemas.openxmlformats.org/officeDocument/2006/relationships" xmlns:p="http://schemas.openxmlformats.org/presentationml/2006/main">
  <p:tag name="NUM" val="2"/>
</p:tagLst>
</file>

<file path=ppt/tags/tag45.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1"/>
</p:tagLst>
</file>

<file path=ppt/tags/tag6.xml><?xml version="1.0" encoding="utf-8"?>
<p:tagLst xmlns:a="http://schemas.openxmlformats.org/drawingml/2006/main" xmlns:r="http://schemas.openxmlformats.org/officeDocument/2006/relationships" xmlns:p="http://schemas.openxmlformats.org/presentationml/2006/main">
  <p:tag name="NUM" val="2"/>
</p:tagLst>
</file>

<file path=ppt/tags/tag7.xml><?xml version="1.0" encoding="utf-8"?>
<p:tagLst xmlns:a="http://schemas.openxmlformats.org/drawingml/2006/main" xmlns:r="http://schemas.openxmlformats.org/officeDocument/2006/relationships" xmlns:p="http://schemas.openxmlformats.org/presentationml/2006/main">
  <p:tag name="NUM" val="3"/>
</p:tagLst>
</file>

<file path=ppt/tags/tag8.xml><?xml version="1.0" encoding="utf-8"?>
<p:tagLst xmlns:a="http://schemas.openxmlformats.org/drawingml/2006/main" xmlns:r="http://schemas.openxmlformats.org/officeDocument/2006/relationships" xmlns:p="http://schemas.openxmlformats.org/presentationml/2006/main">
  <p:tag name="NUM" val="4"/>
</p:tagLst>
</file>

<file path=ppt/tags/tag9.xml><?xml version="1.0" encoding="utf-8"?>
<p:tagLst xmlns:a="http://schemas.openxmlformats.org/drawingml/2006/main" xmlns:r="http://schemas.openxmlformats.org/officeDocument/2006/relationships" xmlns:p="http://schemas.openxmlformats.org/presentationml/2006/main">
  <p:tag name="NUM" val="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0689EA7-CE69-4D4F-8F10-39209AC0F36C}">
  <ds:schemaRefs>
    <ds:schemaRef ds:uri="http://purl.org/dc/dcmitype/"/>
    <ds:schemaRef ds:uri="http://schemas.microsoft.com/office/2006/documentManagement/types"/>
    <ds:schemaRef ds:uri="http://schemas.microsoft.com/office/2006/metadata/properties"/>
    <ds:schemaRef ds:uri="http://purl.org/dc/terms/"/>
    <ds:schemaRef ds:uri="2286246c-fc21-4ee8-a407-068ba74e6317"/>
    <ds:schemaRef ds:uri="http://schemas.microsoft.com/office/infopath/2007/PartnerControls"/>
    <ds:schemaRef ds:uri="http://www.w3.org/XML/1998/namespace"/>
    <ds:schemaRef ds:uri="http://schemas.openxmlformats.org/package/2006/metadata/core-properties"/>
    <ds:schemaRef ds:uri="28943420-3cce-465e-a204-04bce5f1b343"/>
    <ds:schemaRef ds:uri="http://purl.org/dc/elements/1.1/"/>
    <ds:schemaRef ds:uri="ffaef953-2cda-4d9d-b070-85228d2d3b5f"/>
    <ds:schemaRef ds:uri="985ec44e-1bab-4c0b-9df0-6ba128686fc9"/>
    <ds:schemaRef ds:uri="756f3f7a-cc20-4157-bc78-ddc9769d8db6"/>
  </ds:schemaRefs>
</ds:datastoreItem>
</file>

<file path=customXml/itemProps2.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3.xml><?xml version="1.0" encoding="utf-8"?>
<ds:datastoreItem xmlns:ds="http://schemas.openxmlformats.org/officeDocument/2006/customXml" ds:itemID="{05C4DCCF-0ABB-4572-8B5C-4C054C69786B}"/>
</file>

<file path=docMetadata/LabelInfo.xml><?xml version="1.0" encoding="utf-8"?>
<clbl:labelList xmlns:clbl="http://schemas.microsoft.com/office/2020/mipLabelMetadata">
  <clbl:label id="{8b77875e-5908-45a0-9cb4-dec9ae074618}" enabled="1" method="Privileged" siteId="{0f9e35db-544f-4f60-bdcc-5ea416e6dc70}" contentBits="0" removed="0"/>
</clbl:labelList>
</file>

<file path=docProps/app.xml><?xml version="1.0" encoding="utf-8"?>
<Properties xmlns="http://schemas.openxmlformats.org/officeDocument/2006/extended-properties" xmlns:vt="http://schemas.openxmlformats.org/officeDocument/2006/docPropsVTypes">
  <Template/>
  <TotalTime>0</TotalTime>
  <Words>887</Words>
  <Application>Microsoft Office PowerPoint</Application>
  <PresentationFormat>Widescreen</PresentationFormat>
  <Paragraphs>79</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265</cp:revision>
  <dcterms:created xsi:type="dcterms:W3CDTF">2023-10-04T18:52:03Z</dcterms:created>
  <dcterms:modified xsi:type="dcterms:W3CDTF">2025-11-02T13:58:47Z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50230500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